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080000" cx="7920000"/>
  <p:notesSz cx="6858000" cy="9144000"/>
  <p:embeddedFontLst>
    <p:embeddedFont>
      <p:font typeface="Archivo Light"/>
      <p:regular r:id="rId22"/>
      <p:bold r:id="rId23"/>
      <p:italic r:id="rId24"/>
      <p:boldItalic r:id="rId25"/>
    </p:embeddedFont>
    <p:embeddedFont>
      <p:font typeface="Archivo Medium"/>
      <p:regular r:id="rId26"/>
      <p:bold r:id="rId27"/>
      <p:italic r:id="rId28"/>
      <p:boldItalic r:id="rId29"/>
    </p:embeddedFont>
    <p:embeddedFont>
      <p:font typeface="Helvetica Neue"/>
      <p:regular r:id="rId30"/>
      <p:bold r:id="rId31"/>
      <p:italic r:id="rId32"/>
      <p:boldItalic r:id="rId33"/>
    </p:embeddedFont>
    <p:embeddedFont>
      <p:font typeface="Helvetica Neue Light"/>
      <p:regular r:id="rId34"/>
      <p:bold r:id="rId35"/>
      <p:italic r:id="rId36"/>
      <p:boldItalic r:id="rId37"/>
    </p:embeddedFont>
    <p:embeddedFont>
      <p:font typeface="Archiv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1">
          <p15:clr>
            <a:srgbClr val="747775"/>
          </p15:clr>
        </p15:guide>
        <p15:guide id="2" orient="horz" pos="381">
          <p15:clr>
            <a:srgbClr val="747775"/>
          </p15:clr>
        </p15:guide>
        <p15:guide id="3" pos="4608">
          <p15:clr>
            <a:srgbClr val="747775"/>
          </p15:clr>
        </p15:guide>
        <p15:guide id="4" orient="horz" pos="5968">
          <p15:clr>
            <a:srgbClr val="747775"/>
          </p15:clr>
        </p15:guide>
        <p15:guide id="5" pos="572">
          <p15:clr>
            <a:srgbClr val="747775"/>
          </p15:clr>
        </p15:guide>
        <p15:guide id="6" pos="4422">
          <p15:clr>
            <a:srgbClr val="747775"/>
          </p15:clr>
        </p15:guide>
        <p15:guide id="7" orient="horz" pos="4784">
          <p15:clr>
            <a:srgbClr val="747775"/>
          </p15:clr>
        </p15:guide>
        <p15:guide id="8" orient="horz" pos="67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1"/>
        <p:guide pos="381" orient="horz"/>
        <p:guide pos="4608"/>
        <p:guide pos="5968" orient="horz"/>
        <p:guide pos="572"/>
        <p:guide pos="4422"/>
        <p:guide pos="4784" orient="horz"/>
        <p:guide pos="67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chivo-italic.fntdata"/><Relationship Id="rId20" Type="http://schemas.openxmlformats.org/officeDocument/2006/relationships/slide" Target="slides/slide15.xml"/><Relationship Id="rId41" Type="http://schemas.openxmlformats.org/officeDocument/2006/relationships/font" Target="fonts/Archivo-boldItalic.fntdata"/><Relationship Id="rId22" Type="http://schemas.openxmlformats.org/officeDocument/2006/relationships/font" Target="fonts/ArchivoLight-regular.fntdata"/><Relationship Id="rId21" Type="http://schemas.openxmlformats.org/officeDocument/2006/relationships/slide" Target="slides/slide16.xml"/><Relationship Id="rId24" Type="http://schemas.openxmlformats.org/officeDocument/2006/relationships/font" Target="fonts/ArchivoLight-italic.fntdata"/><Relationship Id="rId23" Type="http://schemas.openxmlformats.org/officeDocument/2006/relationships/font" Target="fonts/Archivo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chivoMedium-regular.fntdata"/><Relationship Id="rId25" Type="http://schemas.openxmlformats.org/officeDocument/2006/relationships/font" Target="fonts/ArchivoLight-boldItalic.fntdata"/><Relationship Id="rId28" Type="http://schemas.openxmlformats.org/officeDocument/2006/relationships/font" Target="fonts/ArchivoMedium-italic.fntdata"/><Relationship Id="rId27" Type="http://schemas.openxmlformats.org/officeDocument/2006/relationships/font" Target="fonts/Archivo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chivoMedium-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6.xml"/><Relationship Id="rId33" Type="http://schemas.openxmlformats.org/officeDocument/2006/relationships/font" Target="fonts/HelveticaNeue-boldItalic.fntdata"/><Relationship Id="rId10" Type="http://schemas.openxmlformats.org/officeDocument/2006/relationships/slide" Target="slides/slide5.xml"/><Relationship Id="rId32" Type="http://schemas.openxmlformats.org/officeDocument/2006/relationships/font" Target="fonts/HelveticaNeue-italic.fntdata"/><Relationship Id="rId13" Type="http://schemas.openxmlformats.org/officeDocument/2006/relationships/slide" Target="slides/slide8.xml"/><Relationship Id="rId35" Type="http://schemas.openxmlformats.org/officeDocument/2006/relationships/font" Target="fonts/HelveticaNeueLight-bold.fntdata"/><Relationship Id="rId12" Type="http://schemas.openxmlformats.org/officeDocument/2006/relationships/slide" Target="slides/slide7.xml"/><Relationship Id="rId34" Type="http://schemas.openxmlformats.org/officeDocument/2006/relationships/font" Target="fonts/HelveticaNeueLight-regular.fntdata"/><Relationship Id="rId15" Type="http://schemas.openxmlformats.org/officeDocument/2006/relationships/slide" Target="slides/slide10.xml"/><Relationship Id="rId37" Type="http://schemas.openxmlformats.org/officeDocument/2006/relationships/font" Target="fonts/HelveticaNeueLight-boldItalic.fntdata"/><Relationship Id="rId14" Type="http://schemas.openxmlformats.org/officeDocument/2006/relationships/slide" Target="slides/slide9.xml"/><Relationship Id="rId36" Type="http://schemas.openxmlformats.org/officeDocument/2006/relationships/font" Target="fonts/HelveticaNeueLight-italic.fntdata"/><Relationship Id="rId17" Type="http://schemas.openxmlformats.org/officeDocument/2006/relationships/slide" Target="slides/slide12.xml"/><Relationship Id="rId39" Type="http://schemas.openxmlformats.org/officeDocument/2006/relationships/font" Target="fonts/Archivo-bold.fntdata"/><Relationship Id="rId16" Type="http://schemas.openxmlformats.org/officeDocument/2006/relationships/slide" Target="slides/slide11.xml"/><Relationship Id="rId38" Type="http://schemas.openxmlformats.org/officeDocument/2006/relationships/font" Target="fonts/Archiv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0c011dd35d_0_11: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0c011dd35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0c011dd35d_0_66: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0c011dd35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0c011dd35d_0_101: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0c011dd35d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0c011dd35d_0_139: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0c011dd35d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0c011dd35d_0_178: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0c011dd35d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0c011dd35d_0_215: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0c011dd35d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0c011dd35d_0_272: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30c011dd35d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08788573d7_0_103: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08788573d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8ac8d827b_0_55: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8ac8d827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08788573d7_0_119: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08788573d7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f9b5a80a9a_0_26: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f9b5a80a9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8ac8d827b_0_114: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08ac8d827b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08ac8d827b_0_231: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08ac8d827b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08ac8d827b_0_301: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08ac8d827b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0c011dd35d_0_300:notes"/>
          <p:cNvSpPr/>
          <p:nvPr>
            <p:ph idx="2" type="sldImg"/>
          </p:nvPr>
        </p:nvSpPr>
        <p:spPr>
          <a:xfrm>
            <a:off x="2082214" y="685800"/>
            <a:ext cx="2694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0c011dd35d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pacio" type="title">
  <p:cSld name="TITLE">
    <p:spTree>
      <p:nvGrpSpPr>
        <p:cNvPr id="6" name="Shape 6"/>
        <p:cNvGrpSpPr/>
        <p:nvPr/>
      </p:nvGrpSpPr>
      <p:grpSpPr>
        <a:xfrm>
          <a:off x="0" y="0"/>
          <a:ext cx="0" cy="0"/>
          <a:chOff x="0" y="0"/>
          <a:chExt cx="0" cy="0"/>
        </a:xfrm>
      </p:grpSpPr>
      <p:pic>
        <p:nvPicPr>
          <p:cNvPr id="7" name="Google Shape;7;p2"/>
          <p:cNvPicPr preferRelativeResize="0"/>
          <p:nvPr/>
        </p:nvPicPr>
        <p:blipFill rotWithShape="1">
          <a:blip r:embed="rId2">
            <a:alphaModFix amt="40000"/>
          </a:blip>
          <a:srcRect b="0" l="0" r="0" t="0"/>
          <a:stretch/>
        </p:blipFill>
        <p:spPr>
          <a:xfrm>
            <a:off x="0" y="0"/>
            <a:ext cx="7919999" cy="1024934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9" name="Shape 39"/>
        <p:cNvGrpSpPr/>
        <p:nvPr/>
      </p:nvGrpSpPr>
      <p:grpSpPr>
        <a:xfrm>
          <a:off x="0" y="0"/>
          <a:ext cx="0" cy="0"/>
          <a:chOff x="0" y="0"/>
          <a:chExt cx="0" cy="0"/>
        </a:xfrm>
      </p:grpSpPr>
      <p:sp>
        <p:nvSpPr>
          <p:cNvPr id="40" name="Google Shape;40;p11"/>
          <p:cNvSpPr txBox="1"/>
          <p:nvPr>
            <p:ph hasCustomPrompt="1" type="title"/>
          </p:nvPr>
        </p:nvSpPr>
        <p:spPr>
          <a:xfrm>
            <a:off x="269976" y="2167734"/>
            <a:ext cx="7380000" cy="38481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1" name="Google Shape;41;p11"/>
          <p:cNvSpPr txBox="1"/>
          <p:nvPr>
            <p:ph idx="1" type="body"/>
          </p:nvPr>
        </p:nvSpPr>
        <p:spPr>
          <a:xfrm>
            <a:off x="269976" y="6177589"/>
            <a:ext cx="7380000" cy="2549100"/>
          </a:xfrm>
          <a:prstGeom prst="rect">
            <a:avLst/>
          </a:prstGeom>
          <a:noFill/>
          <a:ln>
            <a:noFill/>
          </a:ln>
        </p:spPr>
        <p:txBody>
          <a:bodyPr anchorCtr="0" anchor="ctr"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2" name="Google Shape;42;p11"/>
          <p:cNvSpPr txBox="1"/>
          <p:nvPr>
            <p:ph idx="12" type="sldNum"/>
          </p:nvPr>
        </p:nvSpPr>
        <p:spPr>
          <a:xfrm>
            <a:off x="7338349" y="9138763"/>
            <a:ext cx="475200" cy="7713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12"/>
          <p:cNvSpPr txBox="1"/>
          <p:nvPr>
            <p:ph idx="12" type="sldNum"/>
          </p:nvPr>
        </p:nvSpPr>
        <p:spPr>
          <a:xfrm>
            <a:off x="7338349" y="9138763"/>
            <a:ext cx="475200" cy="7713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 name="Shape 8"/>
        <p:cNvGrpSpPr/>
        <p:nvPr/>
      </p:nvGrpSpPr>
      <p:grpSpPr>
        <a:xfrm>
          <a:off x="0" y="0"/>
          <a:ext cx="0" cy="0"/>
          <a:chOff x="0" y="0"/>
          <a:chExt cx="0" cy="0"/>
        </a:xfrm>
      </p:grpSpPr>
      <p:sp>
        <p:nvSpPr>
          <p:cNvPr id="9" name="Google Shape;9;p3"/>
          <p:cNvSpPr txBox="1"/>
          <p:nvPr>
            <p:ph type="title"/>
          </p:nvPr>
        </p:nvSpPr>
        <p:spPr>
          <a:xfrm>
            <a:off x="269976" y="4215139"/>
            <a:ext cx="7380000" cy="16497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p:txBody>
      </p:sp>
      <p:sp>
        <p:nvSpPr>
          <p:cNvPr id="10" name="Google Shape;10;p3"/>
          <p:cNvSpPr txBox="1"/>
          <p:nvPr>
            <p:ph idx="12" type="sldNum"/>
          </p:nvPr>
        </p:nvSpPr>
        <p:spPr>
          <a:xfrm>
            <a:off x="7338349" y="9138763"/>
            <a:ext cx="475200" cy="7713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4"/>
          <p:cNvSpPr txBox="1"/>
          <p:nvPr>
            <p:ph type="title"/>
          </p:nvPr>
        </p:nvSpPr>
        <p:spPr>
          <a:xfrm>
            <a:off x="269976" y="872140"/>
            <a:ext cx="7380000" cy="11223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3" name="Google Shape;13;p4"/>
          <p:cNvSpPr txBox="1"/>
          <p:nvPr>
            <p:ph idx="1" type="body"/>
          </p:nvPr>
        </p:nvSpPr>
        <p:spPr>
          <a:xfrm>
            <a:off x="269976" y="2258569"/>
            <a:ext cx="7380000" cy="6695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4" name="Google Shape;14;p4"/>
          <p:cNvSpPr txBox="1"/>
          <p:nvPr>
            <p:ph idx="12" type="sldNum"/>
          </p:nvPr>
        </p:nvSpPr>
        <p:spPr>
          <a:xfrm>
            <a:off x="7338349" y="9138763"/>
            <a:ext cx="475200" cy="7713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 name="Shape 15"/>
        <p:cNvGrpSpPr/>
        <p:nvPr/>
      </p:nvGrpSpPr>
      <p:grpSpPr>
        <a:xfrm>
          <a:off x="0" y="0"/>
          <a:ext cx="0" cy="0"/>
          <a:chOff x="0" y="0"/>
          <a:chExt cx="0" cy="0"/>
        </a:xfrm>
      </p:grpSpPr>
      <p:sp>
        <p:nvSpPr>
          <p:cNvPr id="16" name="Google Shape;16;p5"/>
          <p:cNvSpPr txBox="1"/>
          <p:nvPr>
            <p:ph type="title"/>
          </p:nvPr>
        </p:nvSpPr>
        <p:spPr>
          <a:xfrm>
            <a:off x="269976" y="872140"/>
            <a:ext cx="7380000" cy="11223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17" name="Google Shape;17;p5"/>
          <p:cNvSpPr txBox="1"/>
          <p:nvPr>
            <p:ph idx="1" type="body"/>
          </p:nvPr>
        </p:nvSpPr>
        <p:spPr>
          <a:xfrm>
            <a:off x="269976" y="2258569"/>
            <a:ext cx="3464400" cy="6695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8" name="Google Shape;18;p5"/>
          <p:cNvSpPr txBox="1"/>
          <p:nvPr>
            <p:ph idx="2" type="body"/>
          </p:nvPr>
        </p:nvSpPr>
        <p:spPr>
          <a:xfrm>
            <a:off x="4185543" y="2258569"/>
            <a:ext cx="3464400" cy="6695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9" name="Google Shape;19;p5"/>
          <p:cNvSpPr txBox="1"/>
          <p:nvPr>
            <p:ph idx="12" type="sldNum"/>
          </p:nvPr>
        </p:nvSpPr>
        <p:spPr>
          <a:xfrm>
            <a:off x="7338349" y="9138763"/>
            <a:ext cx="475200" cy="7713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6"/>
          <p:cNvSpPr txBox="1"/>
          <p:nvPr>
            <p:ph type="title"/>
          </p:nvPr>
        </p:nvSpPr>
        <p:spPr>
          <a:xfrm>
            <a:off x="269976" y="872140"/>
            <a:ext cx="7380000" cy="11223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p:txBody>
      </p:sp>
      <p:sp>
        <p:nvSpPr>
          <p:cNvPr id="22" name="Google Shape;22;p6"/>
          <p:cNvSpPr txBox="1"/>
          <p:nvPr>
            <p:ph idx="12" type="sldNum"/>
          </p:nvPr>
        </p:nvSpPr>
        <p:spPr>
          <a:xfrm>
            <a:off x="7338349" y="9138763"/>
            <a:ext cx="475200" cy="7713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3" name="Shape 23"/>
        <p:cNvGrpSpPr/>
        <p:nvPr/>
      </p:nvGrpSpPr>
      <p:grpSpPr>
        <a:xfrm>
          <a:off x="0" y="0"/>
          <a:ext cx="0" cy="0"/>
          <a:chOff x="0" y="0"/>
          <a:chExt cx="0" cy="0"/>
        </a:xfrm>
      </p:grpSpPr>
      <p:sp>
        <p:nvSpPr>
          <p:cNvPr id="24" name="Google Shape;24;p7"/>
          <p:cNvSpPr txBox="1"/>
          <p:nvPr>
            <p:ph type="title"/>
          </p:nvPr>
        </p:nvSpPr>
        <p:spPr>
          <a:xfrm>
            <a:off x="269976" y="1088840"/>
            <a:ext cx="2432100" cy="1481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p:txBody>
      </p:sp>
      <p:sp>
        <p:nvSpPr>
          <p:cNvPr id="25" name="Google Shape;25;p7"/>
          <p:cNvSpPr txBox="1"/>
          <p:nvPr>
            <p:ph idx="1" type="body"/>
          </p:nvPr>
        </p:nvSpPr>
        <p:spPr>
          <a:xfrm>
            <a:off x="269976" y="2723276"/>
            <a:ext cx="2432100" cy="6230700"/>
          </a:xfrm>
          <a:prstGeom prst="rect">
            <a:avLst/>
          </a:prstGeom>
          <a:noFill/>
          <a:ln>
            <a:noFill/>
          </a:ln>
        </p:spPr>
        <p:txBody>
          <a:bodyPr anchorCtr="0" anchor="ctr"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7"/>
          <p:cNvSpPr txBox="1"/>
          <p:nvPr>
            <p:ph idx="12" type="sldNum"/>
          </p:nvPr>
        </p:nvSpPr>
        <p:spPr>
          <a:xfrm>
            <a:off x="7338349" y="9138763"/>
            <a:ext cx="475200" cy="7713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 name="Shape 27"/>
        <p:cNvGrpSpPr/>
        <p:nvPr/>
      </p:nvGrpSpPr>
      <p:grpSpPr>
        <a:xfrm>
          <a:off x="0" y="0"/>
          <a:ext cx="0" cy="0"/>
          <a:chOff x="0" y="0"/>
          <a:chExt cx="0" cy="0"/>
        </a:xfrm>
      </p:grpSpPr>
      <p:sp>
        <p:nvSpPr>
          <p:cNvPr id="28" name="Google Shape;28;p8"/>
          <p:cNvSpPr txBox="1"/>
          <p:nvPr>
            <p:ph type="title"/>
          </p:nvPr>
        </p:nvSpPr>
        <p:spPr>
          <a:xfrm>
            <a:off x="424626" y="882184"/>
            <a:ext cx="5515500" cy="80169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p:txBody>
      </p:sp>
      <p:sp>
        <p:nvSpPr>
          <p:cNvPr id="29" name="Google Shape;29;p8"/>
          <p:cNvSpPr txBox="1"/>
          <p:nvPr>
            <p:ph idx="12" type="sldNum"/>
          </p:nvPr>
        </p:nvSpPr>
        <p:spPr>
          <a:xfrm>
            <a:off x="7338349" y="9138763"/>
            <a:ext cx="475200" cy="7713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0" name="Shape 30"/>
        <p:cNvGrpSpPr/>
        <p:nvPr/>
      </p:nvGrpSpPr>
      <p:grpSpPr>
        <a:xfrm>
          <a:off x="0" y="0"/>
          <a:ext cx="0" cy="0"/>
          <a:chOff x="0" y="0"/>
          <a:chExt cx="0" cy="0"/>
        </a:xfrm>
      </p:grpSpPr>
      <p:sp>
        <p:nvSpPr>
          <p:cNvPr id="31" name="Google Shape;31;p9"/>
          <p:cNvSpPr/>
          <p:nvPr/>
        </p:nvSpPr>
        <p:spPr>
          <a:xfrm>
            <a:off x="3960000" y="-245"/>
            <a:ext cx="3960000" cy="10080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9"/>
          <p:cNvSpPr txBox="1"/>
          <p:nvPr>
            <p:ph type="title"/>
          </p:nvPr>
        </p:nvSpPr>
        <p:spPr>
          <a:xfrm>
            <a:off x="229961" y="2416721"/>
            <a:ext cx="3503700" cy="2904900"/>
          </a:xfrm>
          <a:prstGeom prst="rect">
            <a:avLst/>
          </a:prstGeom>
          <a:noFill/>
          <a:ln>
            <a:noFill/>
          </a:ln>
        </p:spPr>
        <p:txBody>
          <a:bodyPr anchorCtr="0" anchor="b" bIns="91425" lIns="91425" spcFirstLastPara="1" rIns="91425" wrap="square" tIns="91425">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p:txBody>
      </p:sp>
      <p:sp>
        <p:nvSpPr>
          <p:cNvPr id="33" name="Google Shape;33;p9"/>
          <p:cNvSpPr txBox="1"/>
          <p:nvPr>
            <p:ph idx="1" type="subTitle"/>
          </p:nvPr>
        </p:nvSpPr>
        <p:spPr>
          <a:xfrm>
            <a:off x="229961" y="5493340"/>
            <a:ext cx="3503700" cy="242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4" name="Google Shape;34;p9"/>
          <p:cNvSpPr txBox="1"/>
          <p:nvPr>
            <p:ph idx="2" type="body"/>
          </p:nvPr>
        </p:nvSpPr>
        <p:spPr>
          <a:xfrm>
            <a:off x="4278307" y="1419010"/>
            <a:ext cx="3323400" cy="7241400"/>
          </a:xfrm>
          <a:prstGeom prst="rect">
            <a:avLst/>
          </a:prstGeom>
          <a:noFill/>
          <a:ln>
            <a:noFill/>
          </a:ln>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5" name="Google Shape;35;p9"/>
          <p:cNvSpPr txBox="1"/>
          <p:nvPr>
            <p:ph idx="12" type="sldNum"/>
          </p:nvPr>
        </p:nvSpPr>
        <p:spPr>
          <a:xfrm>
            <a:off x="7338349" y="9138763"/>
            <a:ext cx="475200" cy="7713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p10"/>
          <p:cNvSpPr txBox="1"/>
          <p:nvPr>
            <p:ph idx="1" type="body"/>
          </p:nvPr>
        </p:nvSpPr>
        <p:spPr>
          <a:xfrm>
            <a:off x="269976" y="8290891"/>
            <a:ext cx="5195700" cy="1185900"/>
          </a:xfrm>
          <a:prstGeom prst="rect">
            <a:avLst/>
          </a:prstGeom>
          <a:noFill/>
          <a:ln>
            <a:noFill/>
          </a:ln>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
        <p:nvSpPr>
          <p:cNvPr id="38" name="Google Shape;38;p10"/>
          <p:cNvSpPr txBox="1"/>
          <p:nvPr>
            <p:ph idx="12" type="sldNum"/>
          </p:nvPr>
        </p:nvSpPr>
        <p:spPr>
          <a:xfrm>
            <a:off x="7338349" y="9138763"/>
            <a:ext cx="475200" cy="7713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5.png"/><Relationship Id="rId10" Type="http://schemas.openxmlformats.org/officeDocument/2006/relationships/image" Target="../media/image7.png"/><Relationship Id="rId9"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3.png"/><Relationship Id="rId10" Type="http://schemas.openxmlformats.org/officeDocument/2006/relationships/image" Target="../media/image5.png"/><Relationship Id="rId9" Type="http://schemas.openxmlformats.org/officeDocument/2006/relationships/image" Target="../media/image12.png"/><Relationship Id="rId5" Type="http://schemas.openxmlformats.org/officeDocument/2006/relationships/image" Target="../media/image20.png"/><Relationship Id="rId6" Type="http://schemas.openxmlformats.org/officeDocument/2006/relationships/image" Target="../media/image23.png"/><Relationship Id="rId7" Type="http://schemas.openxmlformats.org/officeDocument/2006/relationships/image" Target="../media/image18.png"/><Relationship Id="rId8"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7.png"/><Relationship Id="rId9" Type="http://schemas.openxmlformats.org/officeDocument/2006/relationships/image" Target="../media/image16.png"/><Relationship Id="rId5" Type="http://schemas.openxmlformats.org/officeDocument/2006/relationships/image" Target="../media/image25.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6.png"/><Relationship Id="rId5" Type="http://schemas.openxmlformats.org/officeDocument/2006/relationships/image" Target="../media/image21.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ducksters.com/science/star.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245"/>
        </a:solidFill>
      </p:bgPr>
    </p:bg>
    <p:spTree>
      <p:nvGrpSpPr>
        <p:cNvPr id="48" name="Shape 48"/>
        <p:cNvGrpSpPr/>
        <p:nvPr/>
      </p:nvGrpSpPr>
      <p:grpSpPr>
        <a:xfrm>
          <a:off x="0" y="0"/>
          <a:ext cx="0" cy="0"/>
          <a:chOff x="0" y="0"/>
          <a:chExt cx="0" cy="0"/>
        </a:xfrm>
      </p:grpSpPr>
      <p:sp>
        <p:nvSpPr>
          <p:cNvPr id="49" name="Google Shape;49;p13"/>
          <p:cNvSpPr/>
          <p:nvPr/>
        </p:nvSpPr>
        <p:spPr>
          <a:xfrm>
            <a:off x="-2187225" y="286750"/>
            <a:ext cx="738000" cy="3333000"/>
          </a:xfrm>
          <a:prstGeom prst="rect">
            <a:avLst/>
          </a:prstGeom>
          <a:solidFill>
            <a:srgbClr val="2012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 name="Google Shape;50;p13"/>
          <p:cNvSpPr/>
          <p:nvPr/>
        </p:nvSpPr>
        <p:spPr>
          <a:xfrm>
            <a:off x="-1449364" y="286750"/>
            <a:ext cx="370200" cy="370200"/>
          </a:xfrm>
          <a:prstGeom prst="rect">
            <a:avLst/>
          </a:prstGeom>
          <a:solidFill>
            <a:srgbClr val="594B9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 name="Google Shape;51;p13"/>
          <p:cNvSpPr/>
          <p:nvPr/>
        </p:nvSpPr>
        <p:spPr>
          <a:xfrm>
            <a:off x="-1079041" y="286750"/>
            <a:ext cx="370200" cy="370200"/>
          </a:xfrm>
          <a:prstGeom prst="rect">
            <a:avLst/>
          </a:prstGeom>
          <a:solidFill>
            <a:srgbClr val="B5A2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 name="Google Shape;52;p13"/>
          <p:cNvSpPr/>
          <p:nvPr/>
        </p:nvSpPr>
        <p:spPr>
          <a:xfrm>
            <a:off x="-708718" y="286750"/>
            <a:ext cx="370200" cy="370200"/>
          </a:xfrm>
          <a:prstGeom prst="rect">
            <a:avLst/>
          </a:prstGeom>
          <a:solidFill>
            <a:srgbClr val="E2D2F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 name="Google Shape;53;p13"/>
          <p:cNvSpPr/>
          <p:nvPr/>
        </p:nvSpPr>
        <p:spPr>
          <a:xfrm>
            <a:off x="-1449364" y="657072"/>
            <a:ext cx="370200" cy="370200"/>
          </a:xfrm>
          <a:prstGeom prst="rect">
            <a:avLst/>
          </a:prstGeom>
          <a:solidFill>
            <a:srgbClr val="3E66A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 name="Google Shape;54;p13"/>
          <p:cNvSpPr/>
          <p:nvPr/>
        </p:nvSpPr>
        <p:spPr>
          <a:xfrm>
            <a:off x="-1079041" y="657072"/>
            <a:ext cx="370200" cy="370200"/>
          </a:xfrm>
          <a:prstGeom prst="rect">
            <a:avLst/>
          </a:prstGeom>
          <a:solidFill>
            <a:srgbClr val="628D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p:nvPr/>
        </p:nvSpPr>
        <p:spPr>
          <a:xfrm>
            <a:off x="-708718" y="657072"/>
            <a:ext cx="370200" cy="370200"/>
          </a:xfrm>
          <a:prstGeom prst="rect">
            <a:avLst/>
          </a:prstGeom>
          <a:solidFill>
            <a:srgbClr val="89ACD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p:nvPr/>
        </p:nvSpPr>
        <p:spPr>
          <a:xfrm>
            <a:off x="-1449364" y="1027398"/>
            <a:ext cx="370200" cy="370200"/>
          </a:xfrm>
          <a:prstGeom prst="rect">
            <a:avLst/>
          </a:prstGeom>
          <a:solidFill>
            <a:srgbClr val="5EB0B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 name="Google Shape;57;p13"/>
          <p:cNvSpPr/>
          <p:nvPr/>
        </p:nvSpPr>
        <p:spPr>
          <a:xfrm>
            <a:off x="-1079041" y="1027398"/>
            <a:ext cx="370200" cy="370200"/>
          </a:xfrm>
          <a:prstGeom prst="rect">
            <a:avLst/>
          </a:prstGeom>
          <a:solidFill>
            <a:srgbClr val="78C8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 name="Google Shape;58;p13"/>
          <p:cNvSpPr/>
          <p:nvPr/>
        </p:nvSpPr>
        <p:spPr>
          <a:xfrm>
            <a:off x="-708718" y="1027398"/>
            <a:ext cx="370200" cy="370200"/>
          </a:xfrm>
          <a:prstGeom prst="rect">
            <a:avLst/>
          </a:prstGeom>
          <a:solidFill>
            <a:srgbClr val="A3D7D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13"/>
          <p:cNvSpPr/>
          <p:nvPr/>
        </p:nvSpPr>
        <p:spPr>
          <a:xfrm>
            <a:off x="-1449364" y="1397724"/>
            <a:ext cx="370200" cy="370200"/>
          </a:xfrm>
          <a:prstGeom prst="rect">
            <a:avLst/>
          </a:prstGeom>
          <a:solidFill>
            <a:srgbClr val="058B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 name="Google Shape;60;p13"/>
          <p:cNvSpPr/>
          <p:nvPr/>
        </p:nvSpPr>
        <p:spPr>
          <a:xfrm>
            <a:off x="-1079041" y="1397724"/>
            <a:ext cx="370200" cy="370200"/>
          </a:xfrm>
          <a:prstGeom prst="rect">
            <a:avLst/>
          </a:prstGeom>
          <a:solidFill>
            <a:srgbClr val="3EB07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1" name="Google Shape;61;p13"/>
          <p:cNvSpPr/>
          <p:nvPr/>
        </p:nvSpPr>
        <p:spPr>
          <a:xfrm>
            <a:off x="-708718" y="1397724"/>
            <a:ext cx="370200" cy="370200"/>
          </a:xfrm>
          <a:prstGeom prst="rect">
            <a:avLst/>
          </a:prstGeom>
          <a:solidFill>
            <a:srgbClr val="8CCAA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3"/>
          <p:cNvSpPr/>
          <p:nvPr/>
        </p:nvSpPr>
        <p:spPr>
          <a:xfrm>
            <a:off x="-1449364" y="1768050"/>
            <a:ext cx="370200" cy="370200"/>
          </a:xfrm>
          <a:prstGeom prst="rect">
            <a:avLst/>
          </a:prstGeom>
          <a:solidFill>
            <a:srgbClr val="7312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3"/>
          <p:cNvSpPr/>
          <p:nvPr/>
        </p:nvSpPr>
        <p:spPr>
          <a:xfrm>
            <a:off x="-1079041" y="1768050"/>
            <a:ext cx="370200" cy="370200"/>
          </a:xfrm>
          <a:prstGeom prst="rect">
            <a:avLst/>
          </a:prstGeom>
          <a:solidFill>
            <a:srgbClr val="AB395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13"/>
          <p:cNvSpPr/>
          <p:nvPr/>
        </p:nvSpPr>
        <p:spPr>
          <a:xfrm>
            <a:off x="-708718" y="1768050"/>
            <a:ext cx="370200" cy="370200"/>
          </a:xfrm>
          <a:prstGeom prst="rect">
            <a:avLst/>
          </a:prstGeom>
          <a:solidFill>
            <a:srgbClr val="D36C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 name="Google Shape;65;p13"/>
          <p:cNvSpPr/>
          <p:nvPr/>
        </p:nvSpPr>
        <p:spPr>
          <a:xfrm>
            <a:off x="-1449364" y="2138375"/>
            <a:ext cx="370200" cy="370200"/>
          </a:xfrm>
          <a:prstGeom prst="rect">
            <a:avLst/>
          </a:prstGeom>
          <a:solidFill>
            <a:srgbClr val="B72D2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3"/>
          <p:cNvSpPr/>
          <p:nvPr/>
        </p:nvSpPr>
        <p:spPr>
          <a:xfrm>
            <a:off x="-1079041" y="2138375"/>
            <a:ext cx="370200" cy="370200"/>
          </a:xfrm>
          <a:prstGeom prst="rect">
            <a:avLst/>
          </a:prstGeom>
          <a:solidFill>
            <a:srgbClr val="CD3B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3"/>
          <p:cNvSpPr/>
          <p:nvPr/>
        </p:nvSpPr>
        <p:spPr>
          <a:xfrm>
            <a:off x="-708718" y="2138375"/>
            <a:ext cx="370200" cy="370200"/>
          </a:xfrm>
          <a:prstGeom prst="rect">
            <a:avLst/>
          </a:prstGeom>
          <a:solidFill>
            <a:srgbClr val="E8563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3"/>
          <p:cNvSpPr/>
          <p:nvPr/>
        </p:nvSpPr>
        <p:spPr>
          <a:xfrm>
            <a:off x="-1449364" y="2508701"/>
            <a:ext cx="370200" cy="370200"/>
          </a:xfrm>
          <a:prstGeom prst="rect">
            <a:avLst/>
          </a:prstGeom>
          <a:solidFill>
            <a:srgbClr val="EE762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 name="Google Shape;69;p13"/>
          <p:cNvSpPr/>
          <p:nvPr/>
        </p:nvSpPr>
        <p:spPr>
          <a:xfrm>
            <a:off x="-1079041" y="2508701"/>
            <a:ext cx="370200" cy="370200"/>
          </a:xfrm>
          <a:prstGeom prst="rect">
            <a:avLst/>
          </a:prstGeom>
          <a:solidFill>
            <a:srgbClr val="EE9E6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 name="Google Shape;70;p13"/>
          <p:cNvSpPr/>
          <p:nvPr/>
        </p:nvSpPr>
        <p:spPr>
          <a:xfrm>
            <a:off x="-708718" y="2508701"/>
            <a:ext cx="370200" cy="370200"/>
          </a:xfrm>
          <a:prstGeom prst="rect">
            <a:avLst/>
          </a:prstGeom>
          <a:solidFill>
            <a:srgbClr val="F9BF9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3"/>
          <p:cNvSpPr/>
          <p:nvPr/>
        </p:nvSpPr>
        <p:spPr>
          <a:xfrm>
            <a:off x="-1449364" y="2879027"/>
            <a:ext cx="370200" cy="370200"/>
          </a:xfrm>
          <a:prstGeom prst="rect">
            <a:avLst/>
          </a:prstGeom>
          <a:solidFill>
            <a:srgbClr val="F4AD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 name="Google Shape;72;p13"/>
          <p:cNvSpPr/>
          <p:nvPr/>
        </p:nvSpPr>
        <p:spPr>
          <a:xfrm>
            <a:off x="-1079041" y="2879027"/>
            <a:ext cx="370200" cy="370200"/>
          </a:xfrm>
          <a:prstGeom prst="rect">
            <a:avLst/>
          </a:prstGeom>
          <a:solidFill>
            <a:srgbClr val="F3BC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 name="Google Shape;73;p13"/>
          <p:cNvSpPr/>
          <p:nvPr/>
        </p:nvSpPr>
        <p:spPr>
          <a:xfrm>
            <a:off x="-708718" y="2879027"/>
            <a:ext cx="370200" cy="370200"/>
          </a:xfrm>
          <a:prstGeom prst="rect">
            <a:avLst/>
          </a:prstGeom>
          <a:solidFill>
            <a:srgbClr val="EDCBA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 name="Google Shape;74;p13"/>
          <p:cNvSpPr/>
          <p:nvPr/>
        </p:nvSpPr>
        <p:spPr>
          <a:xfrm>
            <a:off x="-1449364" y="3249352"/>
            <a:ext cx="370200" cy="370200"/>
          </a:xfrm>
          <a:prstGeom prst="rect">
            <a:avLst/>
          </a:prstGeom>
          <a:solidFill>
            <a:srgbClr val="C6826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 name="Google Shape;75;p13"/>
          <p:cNvSpPr/>
          <p:nvPr/>
        </p:nvSpPr>
        <p:spPr>
          <a:xfrm>
            <a:off x="-1079041" y="3249352"/>
            <a:ext cx="370200" cy="370200"/>
          </a:xfrm>
          <a:prstGeom prst="rect">
            <a:avLst/>
          </a:prstGeom>
          <a:solidFill>
            <a:srgbClr val="D29C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3"/>
          <p:cNvSpPr/>
          <p:nvPr/>
        </p:nvSpPr>
        <p:spPr>
          <a:xfrm>
            <a:off x="-708718" y="3249352"/>
            <a:ext cx="370200" cy="370200"/>
          </a:xfrm>
          <a:prstGeom prst="rect">
            <a:avLst/>
          </a:prstGeom>
          <a:solidFill>
            <a:srgbClr val="E8BBA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7" name="Google Shape;77;p13"/>
          <p:cNvPicPr preferRelativeResize="0"/>
          <p:nvPr/>
        </p:nvPicPr>
        <p:blipFill>
          <a:blip r:embed="rId3">
            <a:alphaModFix/>
          </a:blip>
          <a:stretch>
            <a:fillRect/>
          </a:stretch>
        </p:blipFill>
        <p:spPr>
          <a:xfrm>
            <a:off x="954424" y="609600"/>
            <a:ext cx="5651776" cy="8175000"/>
          </a:xfrm>
          <a:prstGeom prst="rect">
            <a:avLst/>
          </a:prstGeom>
          <a:noFill/>
          <a:ln>
            <a:noFill/>
          </a:ln>
        </p:spPr>
      </p:pic>
      <p:pic>
        <p:nvPicPr>
          <p:cNvPr id="78" name="Google Shape;78;p13"/>
          <p:cNvPicPr preferRelativeResize="0"/>
          <p:nvPr/>
        </p:nvPicPr>
        <p:blipFill>
          <a:blip r:embed="rId4">
            <a:alphaModFix/>
          </a:blip>
          <a:stretch>
            <a:fillRect/>
          </a:stretch>
        </p:blipFill>
        <p:spPr>
          <a:xfrm>
            <a:off x="3209238" y="891032"/>
            <a:ext cx="1501517" cy="1318226"/>
          </a:xfrm>
          <a:prstGeom prst="rect">
            <a:avLst/>
          </a:prstGeom>
          <a:noFill/>
          <a:ln>
            <a:noFill/>
          </a:ln>
        </p:spPr>
      </p:pic>
      <p:sp>
        <p:nvSpPr>
          <p:cNvPr id="79" name="Google Shape;79;p13"/>
          <p:cNvSpPr txBox="1"/>
          <p:nvPr/>
        </p:nvSpPr>
        <p:spPr>
          <a:xfrm>
            <a:off x="907650" y="2660672"/>
            <a:ext cx="6112200" cy="16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0">
                <a:solidFill>
                  <a:srgbClr val="F4AD4B"/>
                </a:solidFill>
                <a:latin typeface="Helvetica Neue Light"/>
                <a:ea typeface="Helvetica Neue Light"/>
                <a:cs typeface="Helvetica Neue Light"/>
                <a:sym typeface="Helvetica Neue Light"/>
              </a:rPr>
              <a:t>Vida</a:t>
            </a:r>
            <a:endParaRPr sz="6000">
              <a:solidFill>
                <a:srgbClr val="F4AD4B"/>
              </a:solidFill>
              <a:latin typeface="Helvetica Neue Light"/>
              <a:ea typeface="Helvetica Neue Light"/>
              <a:cs typeface="Helvetica Neue Light"/>
              <a:sym typeface="Helvetica Neue Light"/>
            </a:endParaRPr>
          </a:p>
          <a:p>
            <a:pPr indent="0" lvl="0" marL="0" rtl="0" algn="ctr">
              <a:spcBef>
                <a:spcPts val="0"/>
              </a:spcBef>
              <a:spcAft>
                <a:spcPts val="0"/>
              </a:spcAft>
              <a:buNone/>
            </a:pPr>
            <a:r>
              <a:rPr b="1" lang="es" sz="6000">
                <a:solidFill>
                  <a:srgbClr val="F4AD4B"/>
                </a:solidFill>
                <a:latin typeface="Helvetica Neue"/>
                <a:ea typeface="Helvetica Neue"/>
                <a:cs typeface="Helvetica Neue"/>
                <a:sym typeface="Helvetica Neue"/>
              </a:rPr>
              <a:t>de estrella</a:t>
            </a:r>
            <a:endParaRPr b="1" sz="6000">
              <a:solidFill>
                <a:srgbClr val="F4AD4B"/>
              </a:solidFill>
              <a:latin typeface="Helvetica Neue"/>
              <a:ea typeface="Helvetica Neue"/>
              <a:cs typeface="Helvetica Neue"/>
              <a:sym typeface="Helvetica Neue"/>
            </a:endParaRPr>
          </a:p>
        </p:txBody>
      </p:sp>
      <p:sp>
        <p:nvSpPr>
          <p:cNvPr id="80" name="Google Shape;80;p13"/>
          <p:cNvSpPr txBox="1"/>
          <p:nvPr/>
        </p:nvSpPr>
        <p:spPr>
          <a:xfrm>
            <a:off x="1321050" y="4627800"/>
            <a:ext cx="5285400" cy="37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700">
                <a:solidFill>
                  <a:srgbClr val="FFFFFF"/>
                </a:solidFill>
                <a:latin typeface="Archivo Light"/>
                <a:ea typeface="Archivo Light"/>
                <a:cs typeface="Archivo Light"/>
                <a:sym typeface="Archivo Light"/>
              </a:rPr>
              <a:t>DIVERSIFICANDO LA EXPERIENCIA EN EL AULA</a:t>
            </a:r>
            <a:endParaRPr sz="1700">
              <a:solidFill>
                <a:srgbClr val="FFFFFF"/>
              </a:solidFill>
              <a:latin typeface="Archivo Light"/>
              <a:ea typeface="Archivo Light"/>
              <a:cs typeface="Archivo Light"/>
              <a:sym typeface="Archivo Light"/>
            </a:endParaRPr>
          </a:p>
        </p:txBody>
      </p:sp>
      <p:sp>
        <p:nvSpPr>
          <p:cNvPr id="81" name="Google Shape;81;p13"/>
          <p:cNvSpPr/>
          <p:nvPr/>
        </p:nvSpPr>
        <p:spPr>
          <a:xfrm>
            <a:off x="2685000" y="9104700"/>
            <a:ext cx="2557500" cy="370200"/>
          </a:xfrm>
          <a:prstGeom prst="roundRect">
            <a:avLst>
              <a:gd fmla="val 50000" name="adj"/>
            </a:avLst>
          </a:prstGeom>
          <a:solidFill>
            <a:srgbClr val="E2D2F6"/>
          </a:solidFill>
          <a:ln>
            <a:noFill/>
          </a:ln>
        </p:spPr>
        <p:txBody>
          <a:bodyPr anchorCtr="0" anchor="ctr" bIns="91425" lIns="180000" spcFirstLastPara="1" rIns="91425" wrap="square" tIns="91425">
            <a:noAutofit/>
          </a:bodyPr>
          <a:lstStyle/>
          <a:p>
            <a:pPr indent="0" lvl="0" marL="0" rtl="0" algn="ctr">
              <a:spcBef>
                <a:spcPts val="0"/>
              </a:spcBef>
              <a:spcAft>
                <a:spcPts val="0"/>
              </a:spcAft>
              <a:buClr>
                <a:srgbClr val="000000"/>
              </a:buClr>
              <a:buSzPts val="1100"/>
              <a:buFont typeface="Arial"/>
              <a:buNone/>
            </a:pPr>
            <a:r>
              <a:rPr b="1" lang="es" sz="1000">
                <a:solidFill>
                  <a:srgbClr val="201245"/>
                </a:solidFill>
                <a:latin typeface="Helvetica Neue"/>
                <a:ea typeface="Helvetica Neue"/>
                <a:cs typeface="Helvetica Neue"/>
                <a:sym typeface="Helvetica Neue"/>
              </a:rPr>
              <a:t>WWW.UNIVERSOEXPANSIVO.ORG</a:t>
            </a:r>
            <a:endParaRPr b="1" sz="1000">
              <a:solidFill>
                <a:srgbClr val="201245"/>
              </a:solidFill>
              <a:latin typeface="Helvetica Neue"/>
              <a:ea typeface="Helvetica Neue"/>
              <a:cs typeface="Helvetica Neue"/>
              <a:sym typeface="Helvetica Neue"/>
            </a:endParaRPr>
          </a:p>
        </p:txBody>
      </p:sp>
      <p:pic>
        <p:nvPicPr>
          <p:cNvPr id="82" name="Google Shape;82;p13"/>
          <p:cNvPicPr preferRelativeResize="0"/>
          <p:nvPr/>
        </p:nvPicPr>
        <p:blipFill>
          <a:blip r:embed="rId5">
            <a:alphaModFix/>
          </a:blip>
          <a:stretch>
            <a:fillRect/>
          </a:stretch>
        </p:blipFill>
        <p:spPr>
          <a:xfrm>
            <a:off x="2501559" y="6752568"/>
            <a:ext cx="697724" cy="697721"/>
          </a:xfrm>
          <a:prstGeom prst="rect">
            <a:avLst/>
          </a:prstGeom>
          <a:noFill/>
          <a:ln>
            <a:noFill/>
          </a:ln>
        </p:spPr>
      </p:pic>
      <p:pic>
        <p:nvPicPr>
          <p:cNvPr id="83" name="Google Shape;83;p13"/>
          <p:cNvPicPr preferRelativeResize="0"/>
          <p:nvPr/>
        </p:nvPicPr>
        <p:blipFill>
          <a:blip r:embed="rId6">
            <a:alphaModFix/>
          </a:blip>
          <a:stretch>
            <a:fillRect/>
          </a:stretch>
        </p:blipFill>
        <p:spPr>
          <a:xfrm>
            <a:off x="3544333" y="5905863"/>
            <a:ext cx="837621" cy="837617"/>
          </a:xfrm>
          <a:prstGeom prst="rect">
            <a:avLst/>
          </a:prstGeom>
          <a:noFill/>
          <a:ln>
            <a:noFill/>
          </a:ln>
        </p:spPr>
      </p:pic>
      <p:pic>
        <p:nvPicPr>
          <p:cNvPr id="84" name="Google Shape;84;p13"/>
          <p:cNvPicPr preferRelativeResize="0"/>
          <p:nvPr/>
        </p:nvPicPr>
        <p:blipFill rotWithShape="1">
          <a:blip r:embed="rId7">
            <a:alphaModFix/>
          </a:blip>
          <a:srcRect b="0" l="0" r="0" t="0"/>
          <a:stretch/>
        </p:blipFill>
        <p:spPr>
          <a:xfrm>
            <a:off x="3925896" y="7104151"/>
            <a:ext cx="1133163" cy="113315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245"/>
        </a:solidFill>
      </p:bgPr>
    </p:bg>
    <p:spTree>
      <p:nvGrpSpPr>
        <p:cNvPr id="275" name="Shape 275"/>
        <p:cNvGrpSpPr/>
        <p:nvPr/>
      </p:nvGrpSpPr>
      <p:grpSpPr>
        <a:xfrm>
          <a:off x="0" y="0"/>
          <a:ext cx="0" cy="0"/>
          <a:chOff x="0" y="0"/>
          <a:chExt cx="0" cy="0"/>
        </a:xfrm>
      </p:grpSpPr>
      <p:sp>
        <p:nvSpPr>
          <p:cNvPr id="276" name="Google Shape;276;p22"/>
          <p:cNvSpPr/>
          <p:nvPr/>
        </p:nvSpPr>
        <p:spPr>
          <a:xfrm>
            <a:off x="604569" y="9474775"/>
            <a:ext cx="361800" cy="321000"/>
          </a:xfrm>
          <a:prstGeom prst="roundRect">
            <a:avLst>
              <a:gd fmla="val 0" name="adj"/>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es" sz="1000">
                <a:solidFill>
                  <a:srgbClr val="B5A2CE"/>
                </a:solidFill>
                <a:latin typeface="Archivo Medium"/>
                <a:ea typeface="Archivo Medium"/>
                <a:cs typeface="Archivo Medium"/>
                <a:sym typeface="Archivo Medium"/>
              </a:rPr>
              <a:t>P.05</a:t>
            </a:r>
            <a:endParaRPr sz="1000">
              <a:solidFill>
                <a:srgbClr val="B5A2CE"/>
              </a:solidFill>
              <a:latin typeface="Archivo Medium"/>
              <a:ea typeface="Archivo Medium"/>
              <a:cs typeface="Archivo Medium"/>
              <a:sym typeface="Archivo Medium"/>
            </a:endParaRPr>
          </a:p>
        </p:txBody>
      </p:sp>
      <p:sp>
        <p:nvSpPr>
          <p:cNvPr id="277" name="Google Shape;277;p22"/>
          <p:cNvSpPr/>
          <p:nvPr/>
        </p:nvSpPr>
        <p:spPr>
          <a:xfrm>
            <a:off x="5676125" y="444600"/>
            <a:ext cx="1638900" cy="321000"/>
          </a:xfrm>
          <a:prstGeom prst="roundRect">
            <a:avLst>
              <a:gd fmla="val 50000" name="adj"/>
            </a:avLst>
          </a:prstGeom>
          <a:noFill/>
          <a:ln cap="flat" cmpd="sng" w="9525">
            <a:solidFill>
              <a:srgbClr val="B5A2CE"/>
            </a:solidFill>
            <a:prstDash val="solid"/>
            <a:round/>
            <a:headEnd len="sm" w="sm" type="none"/>
            <a:tailEnd len="sm" w="sm" type="none"/>
          </a:ln>
        </p:spPr>
        <p:txBody>
          <a:bodyPr anchorCtr="0" anchor="ctr" bIns="91425" lIns="90000" spcFirstLastPara="1" rIns="91425" wrap="square" tIns="91425">
            <a:noAutofit/>
          </a:bodyPr>
          <a:lstStyle/>
          <a:p>
            <a:pPr indent="0" lvl="0" marL="0" rtl="0" algn="ctr">
              <a:spcBef>
                <a:spcPts val="0"/>
              </a:spcBef>
              <a:spcAft>
                <a:spcPts val="0"/>
              </a:spcAft>
              <a:buNone/>
            </a:pPr>
            <a:r>
              <a:rPr lang="es" sz="1000">
                <a:solidFill>
                  <a:srgbClr val="B5A2CE"/>
                </a:solidFill>
                <a:latin typeface="Archivo Medium"/>
                <a:ea typeface="Archivo Medium"/>
                <a:cs typeface="Archivo Medium"/>
                <a:sym typeface="Archivo Medium"/>
              </a:rPr>
              <a:t>VIDA DE ESTRELLA</a:t>
            </a:r>
            <a:endParaRPr sz="1000">
              <a:solidFill>
                <a:srgbClr val="B5A2CE"/>
              </a:solidFill>
              <a:latin typeface="Archivo Medium"/>
              <a:ea typeface="Archivo Medium"/>
              <a:cs typeface="Archivo Medium"/>
              <a:sym typeface="Archivo Medium"/>
            </a:endParaRPr>
          </a:p>
        </p:txBody>
      </p:sp>
      <p:pic>
        <p:nvPicPr>
          <p:cNvPr id="278" name="Google Shape;278;p22"/>
          <p:cNvPicPr preferRelativeResize="0"/>
          <p:nvPr/>
        </p:nvPicPr>
        <p:blipFill>
          <a:blip r:embed="rId3">
            <a:alphaModFix/>
          </a:blip>
          <a:stretch>
            <a:fillRect/>
          </a:stretch>
        </p:blipFill>
        <p:spPr>
          <a:xfrm>
            <a:off x="3642588" y="2559856"/>
            <a:ext cx="811525" cy="811525"/>
          </a:xfrm>
          <a:prstGeom prst="rect">
            <a:avLst/>
          </a:prstGeom>
          <a:noFill/>
          <a:ln>
            <a:noFill/>
          </a:ln>
        </p:spPr>
      </p:pic>
      <p:pic>
        <p:nvPicPr>
          <p:cNvPr id="279" name="Google Shape;279;p22"/>
          <p:cNvPicPr preferRelativeResize="0"/>
          <p:nvPr/>
        </p:nvPicPr>
        <p:blipFill rotWithShape="1">
          <a:blip r:embed="rId4">
            <a:alphaModFix/>
          </a:blip>
          <a:srcRect b="0" l="0" r="0" t="0"/>
          <a:stretch/>
        </p:blipFill>
        <p:spPr>
          <a:xfrm>
            <a:off x="3449080" y="4179404"/>
            <a:ext cx="1198550" cy="1198525"/>
          </a:xfrm>
          <a:prstGeom prst="rect">
            <a:avLst/>
          </a:prstGeom>
          <a:noFill/>
          <a:ln>
            <a:noFill/>
          </a:ln>
        </p:spPr>
      </p:pic>
      <p:pic>
        <p:nvPicPr>
          <p:cNvPr id="280" name="Google Shape;280;p22"/>
          <p:cNvPicPr preferRelativeResize="0"/>
          <p:nvPr/>
        </p:nvPicPr>
        <p:blipFill rotWithShape="1">
          <a:blip r:embed="rId5">
            <a:alphaModFix/>
          </a:blip>
          <a:srcRect b="0" l="0" r="0" t="0"/>
          <a:stretch/>
        </p:blipFill>
        <p:spPr>
          <a:xfrm>
            <a:off x="5580080" y="2832930"/>
            <a:ext cx="940550" cy="940550"/>
          </a:xfrm>
          <a:prstGeom prst="rect">
            <a:avLst/>
          </a:prstGeom>
          <a:noFill/>
          <a:ln>
            <a:noFill/>
          </a:ln>
        </p:spPr>
      </p:pic>
      <p:pic>
        <p:nvPicPr>
          <p:cNvPr id="281" name="Google Shape;281;p22"/>
          <p:cNvPicPr preferRelativeResize="0"/>
          <p:nvPr/>
        </p:nvPicPr>
        <p:blipFill rotWithShape="1">
          <a:blip r:embed="rId6">
            <a:alphaModFix/>
          </a:blip>
          <a:srcRect b="0" l="0" r="0" t="0"/>
          <a:stretch/>
        </p:blipFill>
        <p:spPr>
          <a:xfrm>
            <a:off x="3813586" y="1309276"/>
            <a:ext cx="469550" cy="469550"/>
          </a:xfrm>
          <a:prstGeom prst="rect">
            <a:avLst/>
          </a:prstGeom>
          <a:noFill/>
          <a:ln>
            <a:noFill/>
          </a:ln>
        </p:spPr>
      </p:pic>
      <p:pic>
        <p:nvPicPr>
          <p:cNvPr id="282" name="Google Shape;282;p22"/>
          <p:cNvPicPr preferRelativeResize="0"/>
          <p:nvPr/>
        </p:nvPicPr>
        <p:blipFill rotWithShape="1">
          <a:blip r:embed="rId4">
            <a:alphaModFix/>
          </a:blip>
          <a:srcRect b="0" l="0" r="0" t="0"/>
          <a:stretch/>
        </p:blipFill>
        <p:spPr>
          <a:xfrm>
            <a:off x="5477698" y="4360283"/>
            <a:ext cx="1638900" cy="1638866"/>
          </a:xfrm>
          <a:prstGeom prst="rect">
            <a:avLst/>
          </a:prstGeom>
          <a:noFill/>
          <a:ln>
            <a:noFill/>
          </a:ln>
        </p:spPr>
      </p:pic>
      <p:pic>
        <p:nvPicPr>
          <p:cNvPr id="283" name="Google Shape;283;p22"/>
          <p:cNvPicPr preferRelativeResize="0"/>
          <p:nvPr/>
        </p:nvPicPr>
        <p:blipFill rotWithShape="1">
          <a:blip r:embed="rId4">
            <a:alphaModFix/>
          </a:blip>
          <a:srcRect b="0" l="0" r="0" t="0"/>
          <a:stretch/>
        </p:blipFill>
        <p:spPr>
          <a:xfrm>
            <a:off x="2351903" y="2770547"/>
            <a:ext cx="469535" cy="469525"/>
          </a:xfrm>
          <a:prstGeom prst="rect">
            <a:avLst/>
          </a:prstGeom>
          <a:noFill/>
          <a:ln>
            <a:noFill/>
          </a:ln>
        </p:spPr>
      </p:pic>
      <p:pic>
        <p:nvPicPr>
          <p:cNvPr id="284" name="Google Shape;284;p22"/>
          <p:cNvPicPr preferRelativeResize="0"/>
          <p:nvPr/>
        </p:nvPicPr>
        <p:blipFill>
          <a:blip r:embed="rId7">
            <a:alphaModFix/>
          </a:blip>
          <a:stretch>
            <a:fillRect/>
          </a:stretch>
        </p:blipFill>
        <p:spPr>
          <a:xfrm>
            <a:off x="1453949" y="4358594"/>
            <a:ext cx="469550" cy="469550"/>
          </a:xfrm>
          <a:prstGeom prst="rect">
            <a:avLst/>
          </a:prstGeom>
          <a:noFill/>
          <a:ln>
            <a:noFill/>
          </a:ln>
        </p:spPr>
      </p:pic>
      <p:pic>
        <p:nvPicPr>
          <p:cNvPr id="285" name="Google Shape;285;p22"/>
          <p:cNvPicPr preferRelativeResize="0"/>
          <p:nvPr/>
        </p:nvPicPr>
        <p:blipFill>
          <a:blip r:embed="rId8">
            <a:alphaModFix/>
          </a:blip>
          <a:stretch>
            <a:fillRect/>
          </a:stretch>
        </p:blipFill>
        <p:spPr>
          <a:xfrm>
            <a:off x="1918650" y="5865140"/>
            <a:ext cx="1638899" cy="802493"/>
          </a:xfrm>
          <a:prstGeom prst="rect">
            <a:avLst/>
          </a:prstGeom>
          <a:noFill/>
          <a:ln>
            <a:noFill/>
          </a:ln>
        </p:spPr>
      </p:pic>
      <p:pic>
        <p:nvPicPr>
          <p:cNvPr id="286" name="Google Shape;286;p22"/>
          <p:cNvPicPr preferRelativeResize="0"/>
          <p:nvPr/>
        </p:nvPicPr>
        <p:blipFill>
          <a:blip r:embed="rId9">
            <a:alphaModFix/>
          </a:blip>
          <a:stretch>
            <a:fillRect/>
          </a:stretch>
        </p:blipFill>
        <p:spPr>
          <a:xfrm>
            <a:off x="1134405" y="1234611"/>
            <a:ext cx="1638899" cy="802493"/>
          </a:xfrm>
          <a:prstGeom prst="rect">
            <a:avLst/>
          </a:prstGeom>
          <a:noFill/>
          <a:ln>
            <a:noFill/>
          </a:ln>
        </p:spPr>
      </p:pic>
      <p:sp>
        <p:nvSpPr>
          <p:cNvPr id="287" name="Google Shape;287;p22"/>
          <p:cNvSpPr/>
          <p:nvPr/>
        </p:nvSpPr>
        <p:spPr>
          <a:xfrm>
            <a:off x="6240579" y="7154063"/>
            <a:ext cx="940500" cy="940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 name="Google Shape;288;p22"/>
          <p:cNvSpPr/>
          <p:nvPr/>
        </p:nvSpPr>
        <p:spPr>
          <a:xfrm>
            <a:off x="5214749" y="1974075"/>
            <a:ext cx="461376" cy="661986"/>
          </a:xfrm>
          <a:custGeom>
            <a:rect b="b" l="l" r="r" t="t"/>
            <a:pathLst>
              <a:path extrusionOk="0" h="21600" w="2160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lt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9" name="Google Shape;289;p22"/>
          <p:cNvSpPr/>
          <p:nvPr/>
        </p:nvSpPr>
        <p:spPr>
          <a:xfrm>
            <a:off x="6616863" y="3838840"/>
            <a:ext cx="334476" cy="334476"/>
          </a:xfrm>
          <a:custGeom>
            <a:rect b="b" l="l" r="r" t="t"/>
            <a:pathLst>
              <a:path extrusionOk="0" h="21600" w="2160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lt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0" name="Google Shape;290;p22"/>
          <p:cNvSpPr/>
          <p:nvPr/>
        </p:nvSpPr>
        <p:spPr>
          <a:xfrm flipH="1" rot="1282531">
            <a:off x="2779154" y="1974066"/>
            <a:ext cx="461360" cy="661977"/>
          </a:xfrm>
          <a:custGeom>
            <a:rect b="b" l="l" r="r" t="t"/>
            <a:pathLst>
              <a:path extrusionOk="0" h="21600" w="2160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lt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1" name="Google Shape;291;p22"/>
          <p:cNvSpPr/>
          <p:nvPr/>
        </p:nvSpPr>
        <p:spPr>
          <a:xfrm flipH="1">
            <a:off x="1532334" y="3395800"/>
            <a:ext cx="461376" cy="661986"/>
          </a:xfrm>
          <a:custGeom>
            <a:rect b="b" l="l" r="r" t="t"/>
            <a:pathLst>
              <a:path extrusionOk="0" h="21600" w="2160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lt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2" name="Google Shape;292;p22"/>
          <p:cNvSpPr/>
          <p:nvPr/>
        </p:nvSpPr>
        <p:spPr>
          <a:xfrm>
            <a:off x="4149894" y="3773574"/>
            <a:ext cx="334476" cy="334476"/>
          </a:xfrm>
          <a:custGeom>
            <a:rect b="b" l="l" r="r" t="t"/>
            <a:pathLst>
              <a:path extrusionOk="0" h="21600" w="2160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lt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3" name="Google Shape;293;p22"/>
          <p:cNvSpPr/>
          <p:nvPr/>
        </p:nvSpPr>
        <p:spPr>
          <a:xfrm>
            <a:off x="4149894" y="2192590"/>
            <a:ext cx="334476" cy="334476"/>
          </a:xfrm>
          <a:custGeom>
            <a:rect b="b" l="l" r="r" t="t"/>
            <a:pathLst>
              <a:path extrusionOk="0" h="21600" w="2160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lt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4" name="Google Shape;294;p22"/>
          <p:cNvSpPr/>
          <p:nvPr/>
        </p:nvSpPr>
        <p:spPr>
          <a:xfrm flipH="1">
            <a:off x="2930694" y="5339414"/>
            <a:ext cx="334476" cy="334476"/>
          </a:xfrm>
          <a:custGeom>
            <a:rect b="b" l="l" r="r" t="t"/>
            <a:pathLst>
              <a:path extrusionOk="0" h="21600" w="2160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lt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5" name="Google Shape;295;p22"/>
          <p:cNvSpPr/>
          <p:nvPr/>
        </p:nvSpPr>
        <p:spPr>
          <a:xfrm flipH="1">
            <a:off x="5061294" y="5770156"/>
            <a:ext cx="334476" cy="334476"/>
          </a:xfrm>
          <a:custGeom>
            <a:rect b="b" l="l" r="r" t="t"/>
            <a:pathLst>
              <a:path extrusionOk="0" h="21600" w="2160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lt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6" name="Google Shape;296;p22"/>
          <p:cNvSpPr/>
          <p:nvPr/>
        </p:nvSpPr>
        <p:spPr>
          <a:xfrm rot="-3697213">
            <a:off x="3100861" y="1039318"/>
            <a:ext cx="461367" cy="661983"/>
          </a:xfrm>
          <a:custGeom>
            <a:rect b="b" l="l" r="r" t="t"/>
            <a:pathLst>
              <a:path extrusionOk="0" h="21600" w="2160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lt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7" name="Google Shape;297;p22"/>
          <p:cNvSpPr/>
          <p:nvPr/>
        </p:nvSpPr>
        <p:spPr>
          <a:xfrm flipH="1" rot="-5399598">
            <a:off x="5396225" y="7353440"/>
            <a:ext cx="461376" cy="661986"/>
          </a:xfrm>
          <a:custGeom>
            <a:rect b="b" l="l" r="r" t="t"/>
            <a:pathLst>
              <a:path extrusionOk="0" h="21600" w="2160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lt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8" name="Google Shape;298;p22"/>
          <p:cNvSpPr/>
          <p:nvPr/>
        </p:nvSpPr>
        <p:spPr>
          <a:xfrm rot="5399598">
            <a:off x="4086450" y="7382748"/>
            <a:ext cx="461376" cy="661986"/>
          </a:xfrm>
          <a:custGeom>
            <a:rect b="b" l="l" r="r" t="t"/>
            <a:pathLst>
              <a:path extrusionOk="0" h="21600" w="2160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lt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9" name="Google Shape;299;p22"/>
          <p:cNvSpPr/>
          <p:nvPr/>
        </p:nvSpPr>
        <p:spPr>
          <a:xfrm rot="10799598">
            <a:off x="1534241" y="5143342"/>
            <a:ext cx="461376" cy="661986"/>
          </a:xfrm>
          <a:custGeom>
            <a:rect b="b" l="l" r="r" t="t"/>
            <a:pathLst>
              <a:path extrusionOk="0" h="21600" w="2160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lt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0" name="Google Shape;300;p22"/>
          <p:cNvSpPr txBox="1"/>
          <p:nvPr/>
        </p:nvSpPr>
        <p:spPr>
          <a:xfrm>
            <a:off x="5964760" y="8100108"/>
            <a:ext cx="1539300" cy="3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100">
                <a:solidFill>
                  <a:srgbClr val="FFFFFF"/>
                </a:solidFill>
                <a:latin typeface="Archivo Medium"/>
                <a:ea typeface="Archivo Medium"/>
                <a:cs typeface="Archivo Medium"/>
                <a:sym typeface="Archivo Medium"/>
              </a:rPr>
              <a:t>Agujero Negro</a:t>
            </a:r>
            <a:endParaRPr sz="1100">
              <a:solidFill>
                <a:srgbClr val="FFFFFF"/>
              </a:solidFill>
              <a:latin typeface="Archivo Light"/>
              <a:ea typeface="Archivo Light"/>
              <a:cs typeface="Archivo Light"/>
              <a:sym typeface="Archivo Light"/>
            </a:endParaRPr>
          </a:p>
        </p:txBody>
      </p:sp>
      <p:pic>
        <p:nvPicPr>
          <p:cNvPr id="301" name="Google Shape;301;p22"/>
          <p:cNvPicPr preferRelativeResize="0"/>
          <p:nvPr/>
        </p:nvPicPr>
        <p:blipFill rotWithShape="1">
          <a:blip r:embed="rId10">
            <a:alphaModFix/>
          </a:blip>
          <a:srcRect b="0" l="0" r="0" t="0"/>
          <a:stretch/>
        </p:blipFill>
        <p:spPr>
          <a:xfrm>
            <a:off x="4493298" y="6292499"/>
            <a:ext cx="811527" cy="811522"/>
          </a:xfrm>
          <a:prstGeom prst="rect">
            <a:avLst/>
          </a:prstGeom>
          <a:noFill/>
          <a:ln>
            <a:noFill/>
          </a:ln>
        </p:spPr>
      </p:pic>
      <p:sp>
        <p:nvSpPr>
          <p:cNvPr id="302" name="Google Shape;302;p22"/>
          <p:cNvSpPr txBox="1"/>
          <p:nvPr/>
        </p:nvSpPr>
        <p:spPr>
          <a:xfrm>
            <a:off x="5623325" y="6021746"/>
            <a:ext cx="1539300" cy="3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100">
                <a:solidFill>
                  <a:srgbClr val="FFFFFF"/>
                </a:solidFill>
                <a:latin typeface="Archivo Medium"/>
                <a:ea typeface="Archivo Medium"/>
                <a:cs typeface="Archivo Medium"/>
                <a:sym typeface="Archivo Medium"/>
              </a:rPr>
              <a:t>Supergigante Roja</a:t>
            </a:r>
            <a:endParaRPr sz="1100">
              <a:solidFill>
                <a:srgbClr val="FFFFFF"/>
              </a:solidFill>
              <a:latin typeface="Archivo Light"/>
              <a:ea typeface="Archivo Light"/>
              <a:cs typeface="Archivo Light"/>
              <a:sym typeface="Archivo Light"/>
            </a:endParaRPr>
          </a:p>
        </p:txBody>
      </p:sp>
      <p:sp>
        <p:nvSpPr>
          <p:cNvPr id="303" name="Google Shape;303;p22"/>
          <p:cNvSpPr txBox="1"/>
          <p:nvPr/>
        </p:nvSpPr>
        <p:spPr>
          <a:xfrm>
            <a:off x="5278960" y="3773471"/>
            <a:ext cx="1539300" cy="3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100">
                <a:solidFill>
                  <a:srgbClr val="FFFFFF"/>
                </a:solidFill>
                <a:latin typeface="Archivo Medium"/>
                <a:ea typeface="Archivo Medium"/>
                <a:cs typeface="Archivo Medium"/>
                <a:sym typeface="Archivo Medium"/>
              </a:rPr>
              <a:t>Estrella Masiva</a:t>
            </a:r>
            <a:endParaRPr sz="1100">
              <a:solidFill>
                <a:srgbClr val="FFFFFF"/>
              </a:solidFill>
              <a:latin typeface="Archivo Light"/>
              <a:ea typeface="Archivo Light"/>
              <a:cs typeface="Archivo Light"/>
              <a:sym typeface="Archivo Light"/>
            </a:endParaRPr>
          </a:p>
        </p:txBody>
      </p:sp>
      <p:sp>
        <p:nvSpPr>
          <p:cNvPr id="304" name="Google Shape;304;p22"/>
          <p:cNvSpPr txBox="1"/>
          <p:nvPr/>
        </p:nvSpPr>
        <p:spPr>
          <a:xfrm>
            <a:off x="1749335" y="3240071"/>
            <a:ext cx="1539300" cy="3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100">
                <a:solidFill>
                  <a:srgbClr val="FFFFFF"/>
                </a:solidFill>
                <a:latin typeface="Archivo Medium"/>
                <a:ea typeface="Archivo Medium"/>
                <a:cs typeface="Archivo Medium"/>
                <a:sym typeface="Archivo Medium"/>
              </a:rPr>
              <a:t>Enana Roja</a:t>
            </a:r>
            <a:endParaRPr sz="1100">
              <a:solidFill>
                <a:srgbClr val="FFFFFF"/>
              </a:solidFill>
              <a:latin typeface="Archivo Light"/>
              <a:ea typeface="Archivo Light"/>
              <a:cs typeface="Archivo Light"/>
              <a:sym typeface="Archivo Light"/>
            </a:endParaRPr>
          </a:p>
        </p:txBody>
      </p:sp>
      <p:sp>
        <p:nvSpPr>
          <p:cNvPr id="305" name="Google Shape;305;p22"/>
          <p:cNvSpPr txBox="1"/>
          <p:nvPr/>
        </p:nvSpPr>
        <p:spPr>
          <a:xfrm>
            <a:off x="3278710" y="1788809"/>
            <a:ext cx="1539300" cy="3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100">
                <a:solidFill>
                  <a:srgbClr val="FFFFFF"/>
                </a:solidFill>
                <a:latin typeface="Archivo Medium"/>
                <a:ea typeface="Archivo Medium"/>
                <a:cs typeface="Archivo Medium"/>
                <a:sym typeface="Archivo Medium"/>
              </a:rPr>
              <a:t>Protoestrella</a:t>
            </a:r>
            <a:endParaRPr sz="1100">
              <a:solidFill>
                <a:srgbClr val="FFFFFF"/>
              </a:solidFill>
              <a:latin typeface="Archivo Light"/>
              <a:ea typeface="Archivo Light"/>
              <a:cs typeface="Archivo Light"/>
              <a:sym typeface="Archivo Light"/>
            </a:endParaRPr>
          </a:p>
        </p:txBody>
      </p:sp>
      <p:sp>
        <p:nvSpPr>
          <p:cNvPr id="306" name="Google Shape;306;p22"/>
          <p:cNvSpPr txBox="1"/>
          <p:nvPr/>
        </p:nvSpPr>
        <p:spPr>
          <a:xfrm>
            <a:off x="3278710" y="3357679"/>
            <a:ext cx="1539300" cy="3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100">
                <a:solidFill>
                  <a:srgbClr val="FFFFFF"/>
                </a:solidFill>
                <a:latin typeface="Archivo Medium"/>
                <a:ea typeface="Archivo Medium"/>
                <a:cs typeface="Archivo Medium"/>
                <a:sym typeface="Archivo Medium"/>
              </a:rPr>
              <a:t>Enana Media</a:t>
            </a:r>
            <a:endParaRPr sz="1100">
              <a:solidFill>
                <a:srgbClr val="FFFFFF"/>
              </a:solidFill>
              <a:latin typeface="Archivo Light"/>
              <a:ea typeface="Archivo Light"/>
              <a:cs typeface="Archivo Light"/>
              <a:sym typeface="Archivo Light"/>
            </a:endParaRPr>
          </a:p>
        </p:txBody>
      </p:sp>
      <p:sp>
        <p:nvSpPr>
          <p:cNvPr id="307" name="Google Shape;307;p22"/>
          <p:cNvSpPr txBox="1"/>
          <p:nvPr/>
        </p:nvSpPr>
        <p:spPr>
          <a:xfrm>
            <a:off x="3278710" y="5375654"/>
            <a:ext cx="1539300" cy="3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100">
                <a:solidFill>
                  <a:srgbClr val="FFFFFF"/>
                </a:solidFill>
                <a:latin typeface="Archivo Medium"/>
                <a:ea typeface="Archivo Medium"/>
                <a:cs typeface="Archivo Medium"/>
                <a:sym typeface="Archivo Medium"/>
              </a:rPr>
              <a:t>Gigante Roja</a:t>
            </a:r>
            <a:endParaRPr sz="1100">
              <a:solidFill>
                <a:srgbClr val="FFFFFF"/>
              </a:solidFill>
              <a:latin typeface="Archivo Light"/>
              <a:ea typeface="Archivo Light"/>
              <a:cs typeface="Archivo Light"/>
              <a:sym typeface="Archivo Light"/>
            </a:endParaRPr>
          </a:p>
        </p:txBody>
      </p:sp>
      <p:sp>
        <p:nvSpPr>
          <p:cNvPr id="308" name="Google Shape;308;p22"/>
          <p:cNvSpPr txBox="1"/>
          <p:nvPr/>
        </p:nvSpPr>
        <p:spPr>
          <a:xfrm>
            <a:off x="917172" y="4861946"/>
            <a:ext cx="1539300" cy="3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100">
                <a:solidFill>
                  <a:srgbClr val="FFFFFF"/>
                </a:solidFill>
                <a:latin typeface="Archivo Medium"/>
                <a:ea typeface="Archivo Medium"/>
                <a:cs typeface="Archivo Medium"/>
                <a:sym typeface="Archivo Medium"/>
              </a:rPr>
              <a:t>Enana Blanca</a:t>
            </a:r>
            <a:endParaRPr sz="1100">
              <a:solidFill>
                <a:srgbClr val="FFFFFF"/>
              </a:solidFill>
              <a:latin typeface="Archivo Light"/>
              <a:ea typeface="Archivo Light"/>
              <a:cs typeface="Archivo Light"/>
              <a:sym typeface="Archivo Light"/>
            </a:endParaRPr>
          </a:p>
        </p:txBody>
      </p:sp>
      <p:sp>
        <p:nvSpPr>
          <p:cNvPr id="309" name="Google Shape;309;p22"/>
          <p:cNvSpPr txBox="1"/>
          <p:nvPr/>
        </p:nvSpPr>
        <p:spPr>
          <a:xfrm>
            <a:off x="1968447" y="6650696"/>
            <a:ext cx="1539300" cy="3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100">
                <a:solidFill>
                  <a:srgbClr val="FFFFFF"/>
                </a:solidFill>
                <a:latin typeface="Archivo Medium"/>
                <a:ea typeface="Archivo Medium"/>
                <a:cs typeface="Archivo Medium"/>
                <a:sym typeface="Archivo Medium"/>
              </a:rPr>
              <a:t>Nebulosa Planetaria</a:t>
            </a:r>
            <a:endParaRPr sz="1100">
              <a:solidFill>
                <a:srgbClr val="FFFFFF"/>
              </a:solidFill>
              <a:latin typeface="Archivo Light"/>
              <a:ea typeface="Archivo Light"/>
              <a:cs typeface="Archivo Light"/>
              <a:sym typeface="Archivo Light"/>
            </a:endParaRPr>
          </a:p>
        </p:txBody>
      </p:sp>
      <p:sp>
        <p:nvSpPr>
          <p:cNvPr id="310" name="Google Shape;310;p22"/>
          <p:cNvSpPr txBox="1"/>
          <p:nvPr/>
        </p:nvSpPr>
        <p:spPr>
          <a:xfrm>
            <a:off x="4149910" y="7111645"/>
            <a:ext cx="1539300" cy="3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100">
                <a:solidFill>
                  <a:srgbClr val="FFFFFF"/>
                </a:solidFill>
                <a:latin typeface="Archivo Medium"/>
                <a:ea typeface="Archivo Medium"/>
                <a:cs typeface="Archivo Medium"/>
                <a:sym typeface="Archivo Medium"/>
              </a:rPr>
              <a:t>Supernova</a:t>
            </a:r>
            <a:endParaRPr sz="1100">
              <a:solidFill>
                <a:srgbClr val="FFFFFF"/>
              </a:solidFill>
              <a:latin typeface="Archivo Light"/>
              <a:ea typeface="Archivo Light"/>
              <a:cs typeface="Archivo Light"/>
              <a:sym typeface="Archivo Light"/>
            </a:endParaRPr>
          </a:p>
        </p:txBody>
      </p:sp>
      <p:sp>
        <p:nvSpPr>
          <p:cNvPr id="311" name="Google Shape;311;p22"/>
          <p:cNvSpPr txBox="1"/>
          <p:nvPr/>
        </p:nvSpPr>
        <p:spPr>
          <a:xfrm>
            <a:off x="1071485" y="2121546"/>
            <a:ext cx="1539300" cy="3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100">
                <a:solidFill>
                  <a:srgbClr val="FFFFFF"/>
                </a:solidFill>
                <a:latin typeface="Archivo Medium"/>
                <a:ea typeface="Archivo Medium"/>
                <a:cs typeface="Archivo Medium"/>
                <a:sym typeface="Archivo Medium"/>
              </a:rPr>
              <a:t>Nebulosa Oscura</a:t>
            </a:r>
            <a:endParaRPr sz="1100">
              <a:solidFill>
                <a:srgbClr val="FFFFFF"/>
              </a:solidFill>
              <a:latin typeface="Archivo Light"/>
              <a:ea typeface="Archivo Light"/>
              <a:cs typeface="Archivo Light"/>
              <a:sym typeface="Archivo Light"/>
            </a:endParaRPr>
          </a:p>
        </p:txBody>
      </p:sp>
      <p:grpSp>
        <p:nvGrpSpPr>
          <p:cNvPr id="312" name="Google Shape;312;p22"/>
          <p:cNvGrpSpPr/>
          <p:nvPr/>
        </p:nvGrpSpPr>
        <p:grpSpPr>
          <a:xfrm>
            <a:off x="3131303" y="7470746"/>
            <a:ext cx="756386" cy="784500"/>
            <a:chOff x="3131303" y="7470746"/>
            <a:chExt cx="756386" cy="784500"/>
          </a:xfrm>
        </p:grpSpPr>
        <p:sp>
          <p:nvSpPr>
            <p:cNvPr id="313" name="Google Shape;313;p22"/>
            <p:cNvSpPr/>
            <p:nvPr/>
          </p:nvSpPr>
          <p:spPr>
            <a:xfrm>
              <a:off x="3370687" y="7709513"/>
              <a:ext cx="292200" cy="292200"/>
            </a:xfrm>
            <a:prstGeom prst="ellipse">
              <a:avLst/>
            </a:prstGeom>
            <a:solidFill>
              <a:srgbClr val="594B9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 name="Google Shape;314;p22"/>
            <p:cNvSpPr/>
            <p:nvPr/>
          </p:nvSpPr>
          <p:spPr>
            <a:xfrm>
              <a:off x="3407593" y="7470746"/>
              <a:ext cx="213900" cy="784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 name="Google Shape;315;p22"/>
            <p:cNvSpPr/>
            <p:nvPr/>
          </p:nvSpPr>
          <p:spPr>
            <a:xfrm rot="-3038223">
              <a:off x="3409838" y="7480818"/>
              <a:ext cx="213802" cy="784604"/>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 name="Google Shape;316;p22"/>
            <p:cNvSpPr/>
            <p:nvPr/>
          </p:nvSpPr>
          <p:spPr>
            <a:xfrm flipH="1" rot="3196492">
              <a:off x="3402443" y="7480858"/>
              <a:ext cx="213721" cy="784441"/>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317" name="Google Shape;317;p22"/>
          <p:cNvSpPr txBox="1"/>
          <p:nvPr/>
        </p:nvSpPr>
        <p:spPr>
          <a:xfrm>
            <a:off x="2739660" y="8274545"/>
            <a:ext cx="1539300" cy="33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100">
                <a:solidFill>
                  <a:srgbClr val="FFFFFF"/>
                </a:solidFill>
                <a:latin typeface="Archivo Medium"/>
                <a:ea typeface="Archivo Medium"/>
                <a:cs typeface="Archivo Medium"/>
                <a:sym typeface="Archivo Medium"/>
              </a:rPr>
              <a:t>Estrella Neutrones</a:t>
            </a:r>
            <a:endParaRPr sz="1100">
              <a:solidFill>
                <a:srgbClr val="FFFFFF"/>
              </a:solidFill>
              <a:latin typeface="Archivo Light"/>
              <a:ea typeface="Archivo Light"/>
              <a:cs typeface="Archivo Light"/>
              <a:sym typeface="Archiv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3"/>
          <p:cNvSpPr/>
          <p:nvPr/>
        </p:nvSpPr>
        <p:spPr>
          <a:xfrm>
            <a:off x="117718" y="113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323" name="Google Shape;323;p23"/>
          <p:cNvSpPr/>
          <p:nvPr/>
        </p:nvSpPr>
        <p:spPr>
          <a:xfrm>
            <a:off x="3955318" y="113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324" name="Google Shape;324;p23"/>
          <p:cNvSpPr/>
          <p:nvPr/>
        </p:nvSpPr>
        <p:spPr>
          <a:xfrm>
            <a:off x="912875" y="2704250"/>
            <a:ext cx="2400300" cy="548100"/>
          </a:xfrm>
          <a:prstGeom prst="roundRect">
            <a:avLst>
              <a:gd fmla="val 50000" name="adj"/>
            </a:avLst>
          </a:prstGeom>
          <a:solidFill>
            <a:srgbClr val="201245"/>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ctr">
              <a:spcBef>
                <a:spcPts val="0"/>
              </a:spcBef>
              <a:spcAft>
                <a:spcPts val="0"/>
              </a:spcAft>
              <a:buClr>
                <a:schemeClr val="dk1"/>
              </a:buClr>
              <a:buSzPts val="1100"/>
              <a:buFont typeface="Arial"/>
              <a:buNone/>
            </a:pPr>
            <a:r>
              <a:rPr lang="es" sz="1500">
                <a:solidFill>
                  <a:schemeClr val="lt1"/>
                </a:solidFill>
                <a:latin typeface="Archivo Medium"/>
                <a:ea typeface="Archivo Medium"/>
                <a:cs typeface="Archivo Medium"/>
                <a:sym typeface="Archivo Medium"/>
              </a:rPr>
              <a:t>NEBULOSA OSCURA</a:t>
            </a:r>
            <a:endParaRPr sz="1500">
              <a:solidFill>
                <a:schemeClr val="lt1"/>
              </a:solidFill>
              <a:latin typeface="Archivo Medium"/>
              <a:ea typeface="Archivo Medium"/>
              <a:cs typeface="Archivo Medium"/>
              <a:sym typeface="Archivo Medium"/>
            </a:endParaRPr>
          </a:p>
        </p:txBody>
      </p:sp>
      <p:sp>
        <p:nvSpPr>
          <p:cNvPr id="325" name="Google Shape;325;p23"/>
          <p:cNvSpPr/>
          <p:nvPr/>
        </p:nvSpPr>
        <p:spPr>
          <a:xfrm>
            <a:off x="117718" y="4994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326" name="Google Shape;326;p23"/>
          <p:cNvSpPr/>
          <p:nvPr/>
        </p:nvSpPr>
        <p:spPr>
          <a:xfrm>
            <a:off x="3955318" y="4994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grpSp>
        <p:nvGrpSpPr>
          <p:cNvPr id="327" name="Google Shape;327;p23"/>
          <p:cNvGrpSpPr/>
          <p:nvPr/>
        </p:nvGrpSpPr>
        <p:grpSpPr>
          <a:xfrm>
            <a:off x="118970" y="3793700"/>
            <a:ext cx="7674102" cy="4939500"/>
            <a:chOff x="-312003" y="3793700"/>
            <a:chExt cx="8572500" cy="4939500"/>
          </a:xfrm>
        </p:grpSpPr>
        <p:cxnSp>
          <p:nvCxnSpPr>
            <p:cNvPr id="328" name="Google Shape;328;p23"/>
            <p:cNvCxnSpPr/>
            <p:nvPr/>
          </p:nvCxnSpPr>
          <p:spPr>
            <a:xfrm>
              <a:off x="-312003" y="3793700"/>
              <a:ext cx="8572500" cy="0"/>
            </a:xfrm>
            <a:prstGeom prst="straightConnector1">
              <a:avLst/>
            </a:prstGeom>
            <a:noFill/>
            <a:ln cap="flat" cmpd="sng" w="9525">
              <a:solidFill>
                <a:srgbClr val="201245"/>
              </a:solidFill>
              <a:prstDash val="dot"/>
              <a:round/>
              <a:headEnd len="med" w="med" type="none"/>
              <a:tailEnd len="med" w="med" type="none"/>
            </a:ln>
          </p:spPr>
        </p:cxnSp>
        <p:cxnSp>
          <p:nvCxnSpPr>
            <p:cNvPr id="329" name="Google Shape;329;p23"/>
            <p:cNvCxnSpPr/>
            <p:nvPr/>
          </p:nvCxnSpPr>
          <p:spPr>
            <a:xfrm>
              <a:off x="-312003" y="8733200"/>
              <a:ext cx="8572500" cy="0"/>
            </a:xfrm>
            <a:prstGeom prst="straightConnector1">
              <a:avLst/>
            </a:prstGeom>
            <a:noFill/>
            <a:ln cap="flat" cmpd="sng" w="9525">
              <a:solidFill>
                <a:srgbClr val="201245"/>
              </a:solidFill>
              <a:prstDash val="dot"/>
              <a:round/>
              <a:headEnd len="med" w="med" type="none"/>
              <a:tailEnd len="med" w="med" type="none"/>
            </a:ln>
          </p:spPr>
        </p:cxnSp>
      </p:grpSp>
      <p:pic>
        <p:nvPicPr>
          <p:cNvPr id="330" name="Google Shape;330;p23"/>
          <p:cNvPicPr preferRelativeResize="0"/>
          <p:nvPr/>
        </p:nvPicPr>
        <p:blipFill>
          <a:blip r:embed="rId3">
            <a:alphaModFix/>
          </a:blip>
          <a:stretch>
            <a:fillRect/>
          </a:stretch>
        </p:blipFill>
        <p:spPr>
          <a:xfrm>
            <a:off x="4220802" y="3885061"/>
            <a:ext cx="3306535" cy="906236"/>
          </a:xfrm>
          <a:prstGeom prst="rect">
            <a:avLst/>
          </a:prstGeom>
          <a:noFill/>
          <a:ln>
            <a:noFill/>
          </a:ln>
        </p:spPr>
      </p:pic>
      <p:pic>
        <p:nvPicPr>
          <p:cNvPr id="331" name="Google Shape;331;p23"/>
          <p:cNvPicPr preferRelativeResize="0"/>
          <p:nvPr/>
        </p:nvPicPr>
        <p:blipFill>
          <a:blip r:embed="rId4">
            <a:alphaModFix/>
          </a:blip>
          <a:stretch>
            <a:fillRect/>
          </a:stretch>
        </p:blipFill>
        <p:spPr>
          <a:xfrm>
            <a:off x="688196" y="8818127"/>
            <a:ext cx="2718707" cy="906236"/>
          </a:xfrm>
          <a:prstGeom prst="rect">
            <a:avLst/>
          </a:prstGeom>
          <a:noFill/>
          <a:ln>
            <a:noFill/>
          </a:ln>
        </p:spPr>
      </p:pic>
      <p:pic>
        <p:nvPicPr>
          <p:cNvPr id="332" name="Google Shape;332;p23"/>
          <p:cNvPicPr preferRelativeResize="0"/>
          <p:nvPr/>
        </p:nvPicPr>
        <p:blipFill rotWithShape="1">
          <a:blip r:embed="rId5">
            <a:alphaModFix/>
          </a:blip>
          <a:srcRect b="0" l="7868" r="0" t="0"/>
          <a:stretch/>
        </p:blipFill>
        <p:spPr>
          <a:xfrm>
            <a:off x="4245760" y="8818138"/>
            <a:ext cx="3281689" cy="906236"/>
          </a:xfrm>
          <a:prstGeom prst="rect">
            <a:avLst/>
          </a:prstGeom>
          <a:noFill/>
          <a:ln>
            <a:noFill/>
          </a:ln>
        </p:spPr>
      </p:pic>
      <p:pic>
        <p:nvPicPr>
          <p:cNvPr id="333" name="Google Shape;333;p23"/>
          <p:cNvPicPr preferRelativeResize="0"/>
          <p:nvPr/>
        </p:nvPicPr>
        <p:blipFill rotWithShape="1">
          <a:blip r:embed="rId6">
            <a:alphaModFix/>
          </a:blip>
          <a:srcRect b="0" l="11590" r="5976" t="0"/>
          <a:stretch/>
        </p:blipFill>
        <p:spPr>
          <a:xfrm>
            <a:off x="505083" y="3886357"/>
            <a:ext cx="3105529" cy="906236"/>
          </a:xfrm>
          <a:prstGeom prst="rect">
            <a:avLst/>
          </a:prstGeom>
          <a:noFill/>
          <a:ln>
            <a:noFill/>
          </a:ln>
        </p:spPr>
      </p:pic>
      <p:pic>
        <p:nvPicPr>
          <p:cNvPr id="334" name="Google Shape;334;p23"/>
          <p:cNvPicPr preferRelativeResize="0"/>
          <p:nvPr/>
        </p:nvPicPr>
        <p:blipFill>
          <a:blip r:embed="rId7">
            <a:alphaModFix/>
          </a:blip>
          <a:stretch>
            <a:fillRect/>
          </a:stretch>
        </p:blipFill>
        <p:spPr>
          <a:xfrm>
            <a:off x="969273" y="1082196"/>
            <a:ext cx="2177125" cy="1066050"/>
          </a:xfrm>
          <a:prstGeom prst="rect">
            <a:avLst/>
          </a:prstGeom>
          <a:noFill/>
          <a:ln>
            <a:noFill/>
          </a:ln>
        </p:spPr>
      </p:pic>
      <p:sp>
        <p:nvSpPr>
          <p:cNvPr id="335" name="Google Shape;335;p23"/>
          <p:cNvSpPr/>
          <p:nvPr/>
        </p:nvSpPr>
        <p:spPr>
          <a:xfrm>
            <a:off x="4785500" y="2704250"/>
            <a:ext cx="2177100" cy="548100"/>
          </a:xfrm>
          <a:prstGeom prst="roundRect">
            <a:avLst>
              <a:gd fmla="val 50000" name="adj"/>
            </a:avLst>
          </a:prstGeom>
          <a:solidFill>
            <a:srgbClr val="201245"/>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ctr">
              <a:spcBef>
                <a:spcPts val="0"/>
              </a:spcBef>
              <a:spcAft>
                <a:spcPts val="0"/>
              </a:spcAft>
              <a:buClr>
                <a:schemeClr val="dk1"/>
              </a:buClr>
              <a:buSzPts val="1100"/>
              <a:buFont typeface="Arial"/>
              <a:buNone/>
            </a:pPr>
            <a:r>
              <a:rPr lang="es" sz="1500">
                <a:solidFill>
                  <a:schemeClr val="lt1"/>
                </a:solidFill>
                <a:latin typeface="Archivo Medium"/>
                <a:ea typeface="Archivo Medium"/>
                <a:cs typeface="Archivo Medium"/>
                <a:sym typeface="Archivo Medium"/>
              </a:rPr>
              <a:t>PROTOESTRELLA</a:t>
            </a:r>
            <a:endParaRPr sz="1500">
              <a:solidFill>
                <a:schemeClr val="lt1"/>
              </a:solidFill>
              <a:latin typeface="Archivo Medium"/>
              <a:ea typeface="Archivo Medium"/>
              <a:cs typeface="Archivo Medium"/>
              <a:sym typeface="Archivo Medium"/>
            </a:endParaRPr>
          </a:p>
        </p:txBody>
      </p:sp>
      <p:pic>
        <p:nvPicPr>
          <p:cNvPr id="336" name="Google Shape;336;p23"/>
          <p:cNvPicPr preferRelativeResize="0"/>
          <p:nvPr/>
        </p:nvPicPr>
        <p:blipFill rotWithShape="1">
          <a:blip r:embed="rId8">
            <a:alphaModFix/>
          </a:blip>
          <a:srcRect b="0" l="0" r="0" t="0"/>
          <a:stretch/>
        </p:blipFill>
        <p:spPr>
          <a:xfrm>
            <a:off x="5600010" y="1341175"/>
            <a:ext cx="548100" cy="548100"/>
          </a:xfrm>
          <a:prstGeom prst="rect">
            <a:avLst/>
          </a:prstGeom>
          <a:noFill/>
          <a:ln>
            <a:noFill/>
          </a:ln>
        </p:spPr>
      </p:pic>
      <p:sp>
        <p:nvSpPr>
          <p:cNvPr id="337" name="Google Shape;337;p23"/>
          <p:cNvSpPr/>
          <p:nvPr/>
        </p:nvSpPr>
        <p:spPr>
          <a:xfrm>
            <a:off x="1140626" y="7595000"/>
            <a:ext cx="1779000" cy="548100"/>
          </a:xfrm>
          <a:prstGeom prst="roundRect">
            <a:avLst>
              <a:gd fmla="val 50000" name="adj"/>
            </a:avLst>
          </a:prstGeom>
          <a:solidFill>
            <a:srgbClr val="201245"/>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ctr">
              <a:spcBef>
                <a:spcPts val="0"/>
              </a:spcBef>
              <a:spcAft>
                <a:spcPts val="0"/>
              </a:spcAft>
              <a:buClr>
                <a:schemeClr val="dk1"/>
              </a:buClr>
              <a:buSzPts val="1100"/>
              <a:buFont typeface="Arial"/>
              <a:buNone/>
            </a:pPr>
            <a:r>
              <a:rPr lang="es" sz="1500">
                <a:solidFill>
                  <a:schemeClr val="lt1"/>
                </a:solidFill>
                <a:latin typeface="Archivo Medium"/>
                <a:ea typeface="Archivo Medium"/>
                <a:cs typeface="Archivo Medium"/>
                <a:sym typeface="Archivo Medium"/>
              </a:rPr>
              <a:t>ENANA ROJA</a:t>
            </a:r>
            <a:endParaRPr sz="1500">
              <a:solidFill>
                <a:schemeClr val="lt1"/>
              </a:solidFill>
              <a:latin typeface="Archivo Medium"/>
              <a:ea typeface="Archivo Medium"/>
              <a:cs typeface="Archivo Medium"/>
              <a:sym typeface="Archivo Medium"/>
            </a:endParaRPr>
          </a:p>
        </p:txBody>
      </p:sp>
      <p:sp>
        <p:nvSpPr>
          <p:cNvPr id="338" name="Google Shape;338;p23"/>
          <p:cNvSpPr/>
          <p:nvPr/>
        </p:nvSpPr>
        <p:spPr>
          <a:xfrm>
            <a:off x="4798050" y="7595000"/>
            <a:ext cx="2177100" cy="548100"/>
          </a:xfrm>
          <a:prstGeom prst="roundRect">
            <a:avLst>
              <a:gd fmla="val 50000" name="adj"/>
            </a:avLst>
          </a:prstGeom>
          <a:solidFill>
            <a:srgbClr val="201245"/>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ctr">
              <a:spcBef>
                <a:spcPts val="0"/>
              </a:spcBef>
              <a:spcAft>
                <a:spcPts val="0"/>
              </a:spcAft>
              <a:buClr>
                <a:schemeClr val="dk1"/>
              </a:buClr>
              <a:buSzPts val="1100"/>
              <a:buFont typeface="Arial"/>
              <a:buNone/>
            </a:pPr>
            <a:r>
              <a:rPr lang="es" sz="1500">
                <a:solidFill>
                  <a:schemeClr val="lt1"/>
                </a:solidFill>
                <a:latin typeface="Archivo Medium"/>
                <a:ea typeface="Archivo Medium"/>
                <a:cs typeface="Archivo Medium"/>
                <a:sym typeface="Archivo Medium"/>
              </a:rPr>
              <a:t>ESTRELLA MEDIA</a:t>
            </a:r>
            <a:endParaRPr sz="1500">
              <a:solidFill>
                <a:schemeClr val="lt1"/>
              </a:solidFill>
              <a:latin typeface="Archivo Medium"/>
              <a:ea typeface="Archivo Medium"/>
              <a:cs typeface="Archivo Medium"/>
              <a:sym typeface="Archivo Medium"/>
            </a:endParaRPr>
          </a:p>
        </p:txBody>
      </p:sp>
      <p:pic>
        <p:nvPicPr>
          <p:cNvPr id="339" name="Google Shape;339;p23"/>
          <p:cNvPicPr preferRelativeResize="0"/>
          <p:nvPr/>
        </p:nvPicPr>
        <p:blipFill>
          <a:blip r:embed="rId9">
            <a:alphaModFix/>
          </a:blip>
          <a:stretch>
            <a:fillRect/>
          </a:stretch>
        </p:blipFill>
        <p:spPr>
          <a:xfrm>
            <a:off x="5341029" y="5853899"/>
            <a:ext cx="1066058" cy="1066050"/>
          </a:xfrm>
          <a:prstGeom prst="rect">
            <a:avLst/>
          </a:prstGeom>
          <a:noFill/>
          <a:ln>
            <a:noFill/>
          </a:ln>
        </p:spPr>
      </p:pic>
      <p:pic>
        <p:nvPicPr>
          <p:cNvPr id="340" name="Google Shape;340;p23"/>
          <p:cNvPicPr preferRelativeResize="0"/>
          <p:nvPr/>
        </p:nvPicPr>
        <p:blipFill rotWithShape="1">
          <a:blip r:embed="rId10">
            <a:alphaModFix/>
          </a:blip>
          <a:srcRect b="0" l="0" r="0" t="0"/>
          <a:stretch/>
        </p:blipFill>
        <p:spPr>
          <a:xfrm>
            <a:off x="1749437" y="6078534"/>
            <a:ext cx="616803" cy="6167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4"/>
          <p:cNvSpPr/>
          <p:nvPr/>
        </p:nvSpPr>
        <p:spPr>
          <a:xfrm>
            <a:off x="117718" y="113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346" name="Google Shape;346;p24"/>
          <p:cNvSpPr/>
          <p:nvPr/>
        </p:nvSpPr>
        <p:spPr>
          <a:xfrm>
            <a:off x="3955318" y="113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347" name="Google Shape;347;p24"/>
          <p:cNvSpPr/>
          <p:nvPr/>
        </p:nvSpPr>
        <p:spPr>
          <a:xfrm>
            <a:off x="117718" y="4994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348" name="Google Shape;348;p24"/>
          <p:cNvSpPr/>
          <p:nvPr/>
        </p:nvSpPr>
        <p:spPr>
          <a:xfrm>
            <a:off x="3955318" y="4994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349" name="Google Shape;349;p24"/>
          <p:cNvSpPr txBox="1"/>
          <p:nvPr/>
        </p:nvSpPr>
        <p:spPr>
          <a:xfrm>
            <a:off x="514050" y="2422261"/>
            <a:ext cx="3112500" cy="15024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s" sz="1800">
                <a:solidFill>
                  <a:srgbClr val="201245"/>
                </a:solidFill>
                <a:latin typeface="Archivo Medium"/>
                <a:ea typeface="Archivo Medium"/>
                <a:cs typeface="Archivo Medium"/>
                <a:sym typeface="Archivo Medium"/>
              </a:rPr>
              <a:t>Nebulosa Oscura</a:t>
            </a:r>
            <a:endParaRPr sz="1800">
              <a:solidFill>
                <a:srgbClr val="201245"/>
              </a:solidFill>
              <a:latin typeface="Archivo Medium"/>
              <a:ea typeface="Archivo Medium"/>
              <a:cs typeface="Archivo Medium"/>
              <a:sym typeface="Archivo Medium"/>
            </a:endParaRPr>
          </a:p>
          <a:p>
            <a:pPr indent="0" lvl="0" marL="0" rtl="0" algn="ctr">
              <a:lnSpc>
                <a:spcPct val="115000"/>
              </a:lnSpc>
              <a:spcBef>
                <a:spcPts val="0"/>
              </a:spcBef>
              <a:spcAft>
                <a:spcPts val="0"/>
              </a:spcAft>
              <a:buClr>
                <a:schemeClr val="dk1"/>
              </a:buClr>
              <a:buSzPts val="1100"/>
              <a:buFont typeface="Arial"/>
              <a:buNone/>
            </a:pPr>
            <a:r>
              <a:t/>
            </a:r>
            <a:endParaRPr sz="10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Una nebulosa es una nube gigante de polvo y gas en el espacio.  Las nebulosas oscuras son regiones densas donde empiezan a formarse las nuevas estrellas. </a:t>
            </a:r>
            <a:endParaRPr sz="1200">
              <a:solidFill>
                <a:srgbClr val="201245"/>
              </a:solidFill>
              <a:latin typeface="Archivo Light"/>
              <a:ea typeface="Archivo Light"/>
              <a:cs typeface="Archivo Light"/>
              <a:sym typeface="Archivo Light"/>
            </a:endParaRPr>
          </a:p>
        </p:txBody>
      </p:sp>
      <p:sp>
        <p:nvSpPr>
          <p:cNvPr id="350" name="Google Shape;350;p24"/>
          <p:cNvSpPr txBox="1"/>
          <p:nvPr/>
        </p:nvSpPr>
        <p:spPr>
          <a:xfrm>
            <a:off x="4317800" y="1665298"/>
            <a:ext cx="3112500" cy="25821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s" sz="1800">
                <a:solidFill>
                  <a:srgbClr val="201245"/>
                </a:solidFill>
                <a:latin typeface="Archivo Medium"/>
                <a:ea typeface="Archivo Medium"/>
                <a:cs typeface="Archivo Medium"/>
                <a:sym typeface="Archivo Medium"/>
              </a:rPr>
              <a:t>Protoestrella</a:t>
            </a:r>
            <a:endParaRPr sz="1800">
              <a:solidFill>
                <a:srgbClr val="201245"/>
              </a:solidFill>
              <a:latin typeface="Archivo Medium"/>
              <a:ea typeface="Archivo Medium"/>
              <a:cs typeface="Archivo Medium"/>
              <a:sym typeface="Archivo Medium"/>
            </a:endParaRPr>
          </a:p>
          <a:p>
            <a:pPr indent="0" lvl="0" marL="0" rtl="0" algn="ctr">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En la nebulosa hay gas en su mayoría de hidrógeno. Las colisiones que se producen entre los átomos de hidrógeno debido a la gravedad comienzan a calentar el gas de la nube. Cuando la temperatura alcanza los 15.000.000 Cº, se produce la fusión nuclear en el núcleo de la nube. El tremendo calor que desprende este  proceso hace que el gas brille creando una protoestrella.</a:t>
            </a:r>
            <a:endParaRPr sz="1200">
              <a:solidFill>
                <a:srgbClr val="201245"/>
              </a:solidFill>
              <a:latin typeface="Archivo Light"/>
              <a:ea typeface="Archivo Light"/>
              <a:cs typeface="Archivo Light"/>
              <a:sym typeface="Archivo Light"/>
            </a:endParaRPr>
          </a:p>
        </p:txBody>
      </p:sp>
      <p:pic>
        <p:nvPicPr>
          <p:cNvPr id="351" name="Google Shape;351;p24"/>
          <p:cNvPicPr preferRelativeResize="0"/>
          <p:nvPr/>
        </p:nvPicPr>
        <p:blipFill>
          <a:blip r:embed="rId3">
            <a:alphaModFix/>
          </a:blip>
          <a:stretch>
            <a:fillRect/>
          </a:stretch>
        </p:blipFill>
        <p:spPr>
          <a:xfrm>
            <a:off x="5468350" y="5408031"/>
            <a:ext cx="811525" cy="811525"/>
          </a:xfrm>
          <a:prstGeom prst="rect">
            <a:avLst/>
          </a:prstGeom>
          <a:noFill/>
          <a:ln>
            <a:noFill/>
          </a:ln>
        </p:spPr>
      </p:pic>
      <p:pic>
        <p:nvPicPr>
          <p:cNvPr id="352" name="Google Shape;352;p24"/>
          <p:cNvPicPr preferRelativeResize="0"/>
          <p:nvPr/>
        </p:nvPicPr>
        <p:blipFill rotWithShape="1">
          <a:blip r:embed="rId4">
            <a:alphaModFix/>
          </a:blip>
          <a:srcRect b="0" l="0" r="0" t="0"/>
          <a:stretch/>
        </p:blipFill>
        <p:spPr>
          <a:xfrm>
            <a:off x="5639361" y="835901"/>
            <a:ext cx="469550" cy="469550"/>
          </a:xfrm>
          <a:prstGeom prst="rect">
            <a:avLst/>
          </a:prstGeom>
          <a:noFill/>
          <a:ln>
            <a:noFill/>
          </a:ln>
        </p:spPr>
      </p:pic>
      <p:pic>
        <p:nvPicPr>
          <p:cNvPr id="353" name="Google Shape;353;p24"/>
          <p:cNvPicPr preferRelativeResize="0"/>
          <p:nvPr/>
        </p:nvPicPr>
        <p:blipFill rotWithShape="1">
          <a:blip r:embed="rId5">
            <a:alphaModFix/>
          </a:blip>
          <a:srcRect b="0" l="0" r="0" t="0"/>
          <a:stretch/>
        </p:blipFill>
        <p:spPr>
          <a:xfrm>
            <a:off x="1835528" y="5198022"/>
            <a:ext cx="469535" cy="469525"/>
          </a:xfrm>
          <a:prstGeom prst="rect">
            <a:avLst/>
          </a:prstGeom>
          <a:noFill/>
          <a:ln>
            <a:noFill/>
          </a:ln>
        </p:spPr>
      </p:pic>
      <p:pic>
        <p:nvPicPr>
          <p:cNvPr id="354" name="Google Shape;354;p24"/>
          <p:cNvPicPr preferRelativeResize="0"/>
          <p:nvPr/>
        </p:nvPicPr>
        <p:blipFill>
          <a:blip r:embed="rId6">
            <a:alphaModFix/>
          </a:blip>
          <a:stretch>
            <a:fillRect/>
          </a:stretch>
        </p:blipFill>
        <p:spPr>
          <a:xfrm>
            <a:off x="1250855" y="1182848"/>
            <a:ext cx="1638899" cy="802493"/>
          </a:xfrm>
          <a:prstGeom prst="rect">
            <a:avLst/>
          </a:prstGeom>
          <a:noFill/>
          <a:ln>
            <a:noFill/>
          </a:ln>
        </p:spPr>
      </p:pic>
      <p:sp>
        <p:nvSpPr>
          <p:cNvPr id="355" name="Google Shape;355;p24"/>
          <p:cNvSpPr txBox="1"/>
          <p:nvPr/>
        </p:nvSpPr>
        <p:spPr>
          <a:xfrm>
            <a:off x="514050" y="5849473"/>
            <a:ext cx="3112500" cy="40689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s" sz="1800">
                <a:solidFill>
                  <a:srgbClr val="201245"/>
                </a:solidFill>
                <a:latin typeface="Archivo Medium"/>
                <a:ea typeface="Archivo Medium"/>
                <a:cs typeface="Archivo Medium"/>
                <a:sym typeface="Archivo Medium"/>
              </a:rPr>
              <a:t>Enana Roja</a:t>
            </a:r>
            <a:endParaRPr sz="1800">
              <a:solidFill>
                <a:srgbClr val="201245"/>
              </a:solidFill>
              <a:latin typeface="Archivo Medium"/>
              <a:ea typeface="Archivo Medium"/>
              <a:cs typeface="Archivo Medium"/>
              <a:sym typeface="Archivo Medium"/>
            </a:endParaRPr>
          </a:p>
          <a:p>
            <a:pPr indent="0" lvl="0" marL="0" rtl="0" algn="ctr">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Se forma una estrella cuando se crea un equilibrio de fuerzas entre la radiación producida por la liberación de energía y la gravedad. </a:t>
            </a:r>
            <a:endParaRPr sz="12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De esta forma las estrellas pasan a la etapa de  secuencia principal  donde comienzan a consumir el hidrógeno en su núcleo convirtiéndolo en helio por fusión nuclear</a:t>
            </a:r>
            <a:endParaRPr sz="12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Si la estrella es fría (una temperatura superficial de menos de 4000 K.) y pequeña, (siendo sus valores de masa y diámetro inferiores a la mitad de los del Sol) se llama enana roja. (por debajo de 0,08 masas solares se denominan enanas marrones) </a:t>
            </a:r>
            <a:endParaRPr sz="1200">
              <a:solidFill>
                <a:srgbClr val="201245"/>
              </a:solidFill>
              <a:latin typeface="Archivo Light"/>
              <a:ea typeface="Archivo Light"/>
              <a:cs typeface="Archivo Light"/>
              <a:sym typeface="Archivo Light"/>
            </a:endParaRPr>
          </a:p>
        </p:txBody>
      </p:sp>
      <p:sp>
        <p:nvSpPr>
          <p:cNvPr id="356" name="Google Shape;356;p24"/>
          <p:cNvSpPr txBox="1"/>
          <p:nvPr/>
        </p:nvSpPr>
        <p:spPr>
          <a:xfrm>
            <a:off x="4317800" y="6505798"/>
            <a:ext cx="3112500" cy="25821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s" sz="1800">
                <a:solidFill>
                  <a:srgbClr val="201245"/>
                </a:solidFill>
                <a:latin typeface="Archivo Medium"/>
                <a:ea typeface="Archivo Medium"/>
                <a:cs typeface="Archivo Medium"/>
                <a:sym typeface="Archivo Medium"/>
              </a:rPr>
              <a:t>Estrella Media</a:t>
            </a:r>
            <a:endParaRPr sz="1800">
              <a:solidFill>
                <a:srgbClr val="201245"/>
              </a:solidFill>
              <a:latin typeface="Archivo Medium"/>
              <a:ea typeface="Archivo Medium"/>
              <a:cs typeface="Archivo Medium"/>
              <a:sym typeface="Archivo Medium"/>
            </a:endParaRPr>
          </a:p>
          <a:p>
            <a:pPr indent="0" lvl="0" marL="0" rtl="0" algn="ctr">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Nuestro Sol es una enana amarilla, una estrella de masa media. Está en la etapa de secuencia principal. Este tipo de astros tiene una temperatura media en la superficie de unos 6.000 grados y su brillo es de color amarillo claro, casi blanco. Los científicos creen que el Sol, al que le calculan unos 4.500 millones de años, está en la mitad de su vida.</a:t>
            </a:r>
            <a:endParaRPr sz="1200">
              <a:solidFill>
                <a:srgbClr val="201245"/>
              </a:solidFill>
              <a:latin typeface="Archivo Light"/>
              <a:ea typeface="Archivo Light"/>
              <a:cs typeface="Archivo Light"/>
              <a:sym typeface="Archiv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5"/>
          <p:cNvSpPr/>
          <p:nvPr/>
        </p:nvSpPr>
        <p:spPr>
          <a:xfrm>
            <a:off x="117718" y="113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362" name="Google Shape;362;p25"/>
          <p:cNvSpPr/>
          <p:nvPr/>
        </p:nvSpPr>
        <p:spPr>
          <a:xfrm>
            <a:off x="3955318" y="113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363" name="Google Shape;363;p25"/>
          <p:cNvSpPr/>
          <p:nvPr/>
        </p:nvSpPr>
        <p:spPr>
          <a:xfrm>
            <a:off x="912875" y="2704250"/>
            <a:ext cx="2400300" cy="548100"/>
          </a:xfrm>
          <a:prstGeom prst="roundRect">
            <a:avLst>
              <a:gd fmla="val 50000" name="adj"/>
            </a:avLst>
          </a:prstGeom>
          <a:solidFill>
            <a:srgbClr val="201245"/>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ctr">
              <a:spcBef>
                <a:spcPts val="0"/>
              </a:spcBef>
              <a:spcAft>
                <a:spcPts val="0"/>
              </a:spcAft>
              <a:buClr>
                <a:schemeClr val="dk1"/>
              </a:buClr>
              <a:buSzPts val="1100"/>
              <a:buFont typeface="Arial"/>
              <a:buNone/>
            </a:pPr>
            <a:r>
              <a:rPr lang="es" sz="1500">
                <a:solidFill>
                  <a:schemeClr val="lt1"/>
                </a:solidFill>
                <a:latin typeface="Archivo Medium"/>
                <a:ea typeface="Archivo Medium"/>
                <a:cs typeface="Archivo Medium"/>
                <a:sym typeface="Archivo Medium"/>
              </a:rPr>
              <a:t>ESTRELLA MASIVA</a:t>
            </a:r>
            <a:endParaRPr sz="1500">
              <a:solidFill>
                <a:schemeClr val="lt1"/>
              </a:solidFill>
              <a:latin typeface="Archivo Medium"/>
              <a:ea typeface="Archivo Medium"/>
              <a:cs typeface="Archivo Medium"/>
              <a:sym typeface="Archivo Medium"/>
            </a:endParaRPr>
          </a:p>
        </p:txBody>
      </p:sp>
      <p:sp>
        <p:nvSpPr>
          <p:cNvPr id="364" name="Google Shape;364;p25"/>
          <p:cNvSpPr/>
          <p:nvPr/>
        </p:nvSpPr>
        <p:spPr>
          <a:xfrm>
            <a:off x="117718" y="4994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365" name="Google Shape;365;p25"/>
          <p:cNvSpPr/>
          <p:nvPr/>
        </p:nvSpPr>
        <p:spPr>
          <a:xfrm>
            <a:off x="3955318" y="4994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grpSp>
        <p:nvGrpSpPr>
          <p:cNvPr id="366" name="Google Shape;366;p25"/>
          <p:cNvGrpSpPr/>
          <p:nvPr/>
        </p:nvGrpSpPr>
        <p:grpSpPr>
          <a:xfrm>
            <a:off x="118970" y="3793700"/>
            <a:ext cx="7674102" cy="4939500"/>
            <a:chOff x="-312003" y="3793700"/>
            <a:chExt cx="8572500" cy="4939500"/>
          </a:xfrm>
        </p:grpSpPr>
        <p:cxnSp>
          <p:nvCxnSpPr>
            <p:cNvPr id="367" name="Google Shape;367;p25"/>
            <p:cNvCxnSpPr/>
            <p:nvPr/>
          </p:nvCxnSpPr>
          <p:spPr>
            <a:xfrm>
              <a:off x="-312003" y="3793700"/>
              <a:ext cx="8572500" cy="0"/>
            </a:xfrm>
            <a:prstGeom prst="straightConnector1">
              <a:avLst/>
            </a:prstGeom>
            <a:noFill/>
            <a:ln cap="flat" cmpd="sng" w="9525">
              <a:solidFill>
                <a:srgbClr val="201245"/>
              </a:solidFill>
              <a:prstDash val="dot"/>
              <a:round/>
              <a:headEnd len="med" w="med" type="none"/>
              <a:tailEnd len="med" w="med" type="none"/>
            </a:ln>
          </p:spPr>
        </p:cxnSp>
        <p:cxnSp>
          <p:nvCxnSpPr>
            <p:cNvPr id="368" name="Google Shape;368;p25"/>
            <p:cNvCxnSpPr/>
            <p:nvPr/>
          </p:nvCxnSpPr>
          <p:spPr>
            <a:xfrm>
              <a:off x="-312003" y="8733200"/>
              <a:ext cx="8572500" cy="0"/>
            </a:xfrm>
            <a:prstGeom prst="straightConnector1">
              <a:avLst/>
            </a:prstGeom>
            <a:noFill/>
            <a:ln cap="flat" cmpd="sng" w="9525">
              <a:solidFill>
                <a:srgbClr val="201245"/>
              </a:solidFill>
              <a:prstDash val="dot"/>
              <a:round/>
              <a:headEnd len="med" w="med" type="none"/>
              <a:tailEnd len="med" w="med" type="none"/>
            </a:ln>
          </p:spPr>
        </p:cxnSp>
      </p:grpSp>
      <p:sp>
        <p:nvSpPr>
          <p:cNvPr id="369" name="Google Shape;369;p25"/>
          <p:cNvSpPr/>
          <p:nvPr/>
        </p:nvSpPr>
        <p:spPr>
          <a:xfrm>
            <a:off x="4785500" y="2704250"/>
            <a:ext cx="2177100" cy="548100"/>
          </a:xfrm>
          <a:prstGeom prst="roundRect">
            <a:avLst>
              <a:gd fmla="val 50000" name="adj"/>
            </a:avLst>
          </a:prstGeom>
          <a:solidFill>
            <a:srgbClr val="201245"/>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ctr">
              <a:spcBef>
                <a:spcPts val="0"/>
              </a:spcBef>
              <a:spcAft>
                <a:spcPts val="0"/>
              </a:spcAft>
              <a:buClr>
                <a:schemeClr val="dk1"/>
              </a:buClr>
              <a:buSzPts val="1100"/>
              <a:buFont typeface="Arial"/>
              <a:buNone/>
            </a:pPr>
            <a:r>
              <a:rPr lang="es" sz="1500">
                <a:solidFill>
                  <a:schemeClr val="lt1"/>
                </a:solidFill>
                <a:latin typeface="Archivo Medium"/>
                <a:ea typeface="Archivo Medium"/>
                <a:cs typeface="Archivo Medium"/>
                <a:sym typeface="Archivo Medium"/>
              </a:rPr>
              <a:t>GIGANTE ROJA</a:t>
            </a:r>
            <a:endParaRPr sz="1500">
              <a:solidFill>
                <a:schemeClr val="lt1"/>
              </a:solidFill>
              <a:latin typeface="Archivo Medium"/>
              <a:ea typeface="Archivo Medium"/>
              <a:cs typeface="Archivo Medium"/>
              <a:sym typeface="Archivo Medium"/>
            </a:endParaRPr>
          </a:p>
        </p:txBody>
      </p:sp>
      <p:sp>
        <p:nvSpPr>
          <p:cNvPr id="370" name="Google Shape;370;p25"/>
          <p:cNvSpPr/>
          <p:nvPr/>
        </p:nvSpPr>
        <p:spPr>
          <a:xfrm>
            <a:off x="690488" y="7595000"/>
            <a:ext cx="2823600" cy="548100"/>
          </a:xfrm>
          <a:prstGeom prst="roundRect">
            <a:avLst>
              <a:gd fmla="val 50000" name="adj"/>
            </a:avLst>
          </a:prstGeom>
          <a:solidFill>
            <a:srgbClr val="201245"/>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ctr">
              <a:spcBef>
                <a:spcPts val="0"/>
              </a:spcBef>
              <a:spcAft>
                <a:spcPts val="0"/>
              </a:spcAft>
              <a:buClr>
                <a:schemeClr val="dk1"/>
              </a:buClr>
              <a:buSzPts val="1100"/>
              <a:buFont typeface="Arial"/>
              <a:buNone/>
            </a:pPr>
            <a:r>
              <a:rPr lang="es" sz="1500">
                <a:solidFill>
                  <a:schemeClr val="lt1"/>
                </a:solidFill>
                <a:latin typeface="Archivo Medium"/>
                <a:ea typeface="Archivo Medium"/>
                <a:cs typeface="Archivo Medium"/>
                <a:sym typeface="Archivo Medium"/>
              </a:rPr>
              <a:t>SUPERGIGANTE ROJA</a:t>
            </a:r>
            <a:endParaRPr sz="1500">
              <a:solidFill>
                <a:schemeClr val="lt1"/>
              </a:solidFill>
              <a:latin typeface="Archivo Medium"/>
              <a:ea typeface="Archivo Medium"/>
              <a:cs typeface="Archivo Medium"/>
              <a:sym typeface="Archivo Medium"/>
            </a:endParaRPr>
          </a:p>
        </p:txBody>
      </p:sp>
      <p:sp>
        <p:nvSpPr>
          <p:cNvPr id="371" name="Google Shape;371;p25"/>
          <p:cNvSpPr/>
          <p:nvPr/>
        </p:nvSpPr>
        <p:spPr>
          <a:xfrm>
            <a:off x="4798050" y="7595000"/>
            <a:ext cx="2177100" cy="548100"/>
          </a:xfrm>
          <a:prstGeom prst="roundRect">
            <a:avLst>
              <a:gd fmla="val 50000" name="adj"/>
            </a:avLst>
          </a:prstGeom>
          <a:solidFill>
            <a:srgbClr val="201245"/>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ctr">
              <a:spcBef>
                <a:spcPts val="0"/>
              </a:spcBef>
              <a:spcAft>
                <a:spcPts val="0"/>
              </a:spcAft>
              <a:buClr>
                <a:schemeClr val="dk1"/>
              </a:buClr>
              <a:buSzPts val="1100"/>
              <a:buFont typeface="Arial"/>
              <a:buNone/>
            </a:pPr>
            <a:r>
              <a:rPr lang="es" sz="1500">
                <a:solidFill>
                  <a:schemeClr val="lt1"/>
                </a:solidFill>
                <a:latin typeface="Archivo Medium"/>
                <a:ea typeface="Archivo Medium"/>
                <a:cs typeface="Archivo Medium"/>
                <a:sym typeface="Archivo Medium"/>
              </a:rPr>
              <a:t>ENANA BLANCA</a:t>
            </a:r>
            <a:endParaRPr sz="1500">
              <a:solidFill>
                <a:schemeClr val="lt1"/>
              </a:solidFill>
              <a:latin typeface="Archivo Medium"/>
              <a:ea typeface="Archivo Medium"/>
              <a:cs typeface="Archivo Medium"/>
              <a:sym typeface="Archivo Medium"/>
            </a:endParaRPr>
          </a:p>
        </p:txBody>
      </p:sp>
      <p:pic>
        <p:nvPicPr>
          <p:cNvPr id="372" name="Google Shape;372;p25"/>
          <p:cNvPicPr preferRelativeResize="0"/>
          <p:nvPr/>
        </p:nvPicPr>
        <p:blipFill rotWithShape="1">
          <a:blip r:embed="rId3">
            <a:alphaModFix/>
          </a:blip>
          <a:srcRect b="0" l="11054" r="5326" t="0"/>
          <a:stretch/>
        </p:blipFill>
        <p:spPr>
          <a:xfrm>
            <a:off x="526981" y="3901473"/>
            <a:ext cx="3150611" cy="906236"/>
          </a:xfrm>
          <a:prstGeom prst="rect">
            <a:avLst/>
          </a:prstGeom>
          <a:noFill/>
          <a:ln>
            <a:noFill/>
          </a:ln>
        </p:spPr>
      </p:pic>
      <p:pic>
        <p:nvPicPr>
          <p:cNvPr id="373" name="Google Shape;373;p25"/>
          <p:cNvPicPr preferRelativeResize="0"/>
          <p:nvPr/>
        </p:nvPicPr>
        <p:blipFill>
          <a:blip r:embed="rId4">
            <a:alphaModFix/>
          </a:blip>
          <a:stretch>
            <a:fillRect/>
          </a:stretch>
        </p:blipFill>
        <p:spPr>
          <a:xfrm>
            <a:off x="4342733" y="3901463"/>
            <a:ext cx="3126921" cy="906236"/>
          </a:xfrm>
          <a:prstGeom prst="rect">
            <a:avLst/>
          </a:prstGeom>
          <a:noFill/>
          <a:ln>
            <a:noFill/>
          </a:ln>
        </p:spPr>
      </p:pic>
      <p:pic>
        <p:nvPicPr>
          <p:cNvPr id="374" name="Google Shape;374;p25"/>
          <p:cNvPicPr preferRelativeResize="0"/>
          <p:nvPr/>
        </p:nvPicPr>
        <p:blipFill rotWithShape="1">
          <a:blip r:embed="rId5">
            <a:alphaModFix/>
          </a:blip>
          <a:srcRect b="16223" l="34034" r="5876" t="22625"/>
          <a:stretch/>
        </p:blipFill>
        <p:spPr>
          <a:xfrm>
            <a:off x="752174" y="9205445"/>
            <a:ext cx="2492271" cy="554143"/>
          </a:xfrm>
          <a:prstGeom prst="rect">
            <a:avLst/>
          </a:prstGeom>
          <a:noFill/>
          <a:ln>
            <a:noFill/>
          </a:ln>
        </p:spPr>
      </p:pic>
      <p:pic>
        <p:nvPicPr>
          <p:cNvPr id="375" name="Google Shape;375;p25"/>
          <p:cNvPicPr preferRelativeResize="0"/>
          <p:nvPr/>
        </p:nvPicPr>
        <p:blipFill rotWithShape="1">
          <a:blip r:embed="rId5">
            <a:alphaModFix/>
          </a:blip>
          <a:srcRect b="0" l="10857" r="70045" t="30872"/>
          <a:stretch/>
        </p:blipFill>
        <p:spPr>
          <a:xfrm>
            <a:off x="1608696" y="8796664"/>
            <a:ext cx="798107" cy="626422"/>
          </a:xfrm>
          <a:prstGeom prst="rect">
            <a:avLst/>
          </a:prstGeom>
          <a:noFill/>
          <a:ln>
            <a:noFill/>
          </a:ln>
        </p:spPr>
      </p:pic>
      <p:pic>
        <p:nvPicPr>
          <p:cNvPr id="376" name="Google Shape;376;p25"/>
          <p:cNvPicPr preferRelativeResize="0"/>
          <p:nvPr/>
        </p:nvPicPr>
        <p:blipFill>
          <a:blip r:embed="rId6">
            <a:alphaModFix/>
          </a:blip>
          <a:stretch>
            <a:fillRect/>
          </a:stretch>
        </p:blipFill>
        <p:spPr>
          <a:xfrm>
            <a:off x="4410561" y="8828438"/>
            <a:ext cx="3126921" cy="906236"/>
          </a:xfrm>
          <a:prstGeom prst="rect">
            <a:avLst/>
          </a:prstGeom>
          <a:noFill/>
          <a:ln>
            <a:noFill/>
          </a:ln>
        </p:spPr>
      </p:pic>
      <p:pic>
        <p:nvPicPr>
          <p:cNvPr id="377" name="Google Shape;377;p25"/>
          <p:cNvPicPr preferRelativeResize="0"/>
          <p:nvPr/>
        </p:nvPicPr>
        <p:blipFill rotWithShape="1">
          <a:blip r:embed="rId7">
            <a:alphaModFix/>
          </a:blip>
          <a:srcRect b="0" l="0" r="0" t="0"/>
          <a:stretch/>
        </p:blipFill>
        <p:spPr>
          <a:xfrm>
            <a:off x="5211779" y="838375"/>
            <a:ext cx="1324545" cy="1324518"/>
          </a:xfrm>
          <a:prstGeom prst="rect">
            <a:avLst/>
          </a:prstGeom>
          <a:noFill/>
          <a:ln>
            <a:noFill/>
          </a:ln>
        </p:spPr>
      </p:pic>
      <p:pic>
        <p:nvPicPr>
          <p:cNvPr id="378" name="Google Shape;378;p25"/>
          <p:cNvPicPr preferRelativeResize="0"/>
          <p:nvPr/>
        </p:nvPicPr>
        <p:blipFill rotWithShape="1">
          <a:blip r:embed="rId8">
            <a:alphaModFix/>
          </a:blip>
          <a:srcRect b="0" l="0" r="0" t="0"/>
          <a:stretch/>
        </p:blipFill>
        <p:spPr>
          <a:xfrm>
            <a:off x="1516806" y="1015695"/>
            <a:ext cx="1039423" cy="1039423"/>
          </a:xfrm>
          <a:prstGeom prst="rect">
            <a:avLst/>
          </a:prstGeom>
          <a:noFill/>
          <a:ln>
            <a:noFill/>
          </a:ln>
        </p:spPr>
      </p:pic>
      <p:pic>
        <p:nvPicPr>
          <p:cNvPr id="379" name="Google Shape;379;p25"/>
          <p:cNvPicPr preferRelativeResize="0"/>
          <p:nvPr/>
        </p:nvPicPr>
        <p:blipFill rotWithShape="1">
          <a:blip r:embed="rId7">
            <a:alphaModFix/>
          </a:blip>
          <a:srcRect b="0" l="0" r="0" t="0"/>
          <a:stretch/>
        </p:blipFill>
        <p:spPr>
          <a:xfrm>
            <a:off x="1188675" y="5456826"/>
            <a:ext cx="1811186" cy="1811149"/>
          </a:xfrm>
          <a:prstGeom prst="rect">
            <a:avLst/>
          </a:prstGeom>
          <a:noFill/>
          <a:ln>
            <a:noFill/>
          </a:ln>
        </p:spPr>
      </p:pic>
      <p:pic>
        <p:nvPicPr>
          <p:cNvPr id="380" name="Google Shape;380;p25"/>
          <p:cNvPicPr preferRelativeResize="0"/>
          <p:nvPr/>
        </p:nvPicPr>
        <p:blipFill>
          <a:blip r:embed="rId9">
            <a:alphaModFix/>
          </a:blip>
          <a:stretch>
            <a:fillRect/>
          </a:stretch>
        </p:blipFill>
        <p:spPr>
          <a:xfrm>
            <a:off x="5714558" y="6035164"/>
            <a:ext cx="518911" cy="5189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6"/>
          <p:cNvSpPr/>
          <p:nvPr/>
        </p:nvSpPr>
        <p:spPr>
          <a:xfrm>
            <a:off x="117718" y="113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386" name="Google Shape;386;p26"/>
          <p:cNvSpPr/>
          <p:nvPr/>
        </p:nvSpPr>
        <p:spPr>
          <a:xfrm>
            <a:off x="3955318" y="113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387" name="Google Shape;387;p26"/>
          <p:cNvSpPr/>
          <p:nvPr/>
        </p:nvSpPr>
        <p:spPr>
          <a:xfrm>
            <a:off x="117718" y="4994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388" name="Google Shape;388;p26"/>
          <p:cNvSpPr/>
          <p:nvPr/>
        </p:nvSpPr>
        <p:spPr>
          <a:xfrm>
            <a:off x="3955318" y="4994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389" name="Google Shape;389;p26"/>
          <p:cNvSpPr txBox="1"/>
          <p:nvPr/>
        </p:nvSpPr>
        <p:spPr>
          <a:xfrm>
            <a:off x="514050" y="2346061"/>
            <a:ext cx="3112500" cy="19272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s" sz="1800">
                <a:solidFill>
                  <a:srgbClr val="201245"/>
                </a:solidFill>
                <a:latin typeface="Archivo Medium"/>
                <a:ea typeface="Archivo Medium"/>
                <a:cs typeface="Archivo Medium"/>
                <a:sym typeface="Archivo Medium"/>
              </a:rPr>
              <a:t>Estrella Masiva</a:t>
            </a:r>
            <a:endParaRPr sz="1800">
              <a:solidFill>
                <a:srgbClr val="201245"/>
              </a:solidFill>
              <a:latin typeface="Archivo Medium"/>
              <a:ea typeface="Archivo Medium"/>
              <a:cs typeface="Archivo Medium"/>
              <a:sym typeface="Archivo Medium"/>
            </a:endParaRPr>
          </a:p>
          <a:p>
            <a:pPr indent="0" lvl="0" marL="0" rtl="0" algn="ctr">
              <a:lnSpc>
                <a:spcPct val="115000"/>
              </a:lnSpc>
              <a:spcBef>
                <a:spcPts val="0"/>
              </a:spcBef>
              <a:spcAft>
                <a:spcPts val="0"/>
              </a:spcAft>
              <a:buClr>
                <a:schemeClr val="dk1"/>
              </a:buClr>
              <a:buSzPts val="1100"/>
              <a:buFont typeface="Arial"/>
              <a:buNone/>
            </a:pPr>
            <a:r>
              <a:t/>
            </a:r>
            <a:endParaRPr sz="10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A las estrellas que nacen con más de alrededor de ocho masas solares se las llama estrellas masivas. Una masa tan elevada las condena a un estallido de supernova tras unos millones de años. Están en la etapa de secuencia principal.</a:t>
            </a:r>
            <a:endParaRPr sz="1200">
              <a:solidFill>
                <a:srgbClr val="201245"/>
              </a:solidFill>
              <a:latin typeface="Archivo Light"/>
              <a:ea typeface="Archivo Light"/>
              <a:cs typeface="Archivo Light"/>
              <a:sym typeface="Archivo Light"/>
            </a:endParaRPr>
          </a:p>
        </p:txBody>
      </p:sp>
      <p:pic>
        <p:nvPicPr>
          <p:cNvPr id="390" name="Google Shape;390;p26"/>
          <p:cNvPicPr preferRelativeResize="0"/>
          <p:nvPr/>
        </p:nvPicPr>
        <p:blipFill rotWithShape="1">
          <a:blip r:embed="rId3">
            <a:alphaModFix/>
          </a:blip>
          <a:srcRect b="0" l="0" r="0" t="0"/>
          <a:stretch/>
        </p:blipFill>
        <p:spPr>
          <a:xfrm>
            <a:off x="5287325" y="247421"/>
            <a:ext cx="1131700" cy="1131675"/>
          </a:xfrm>
          <a:prstGeom prst="rect">
            <a:avLst/>
          </a:prstGeom>
          <a:noFill/>
          <a:ln>
            <a:noFill/>
          </a:ln>
        </p:spPr>
      </p:pic>
      <p:pic>
        <p:nvPicPr>
          <p:cNvPr id="391" name="Google Shape;391;p26"/>
          <p:cNvPicPr preferRelativeResize="0"/>
          <p:nvPr/>
        </p:nvPicPr>
        <p:blipFill rotWithShape="1">
          <a:blip r:embed="rId4">
            <a:alphaModFix/>
          </a:blip>
          <a:srcRect b="0" l="0" r="0" t="0"/>
          <a:stretch/>
        </p:blipFill>
        <p:spPr>
          <a:xfrm>
            <a:off x="1632030" y="1102405"/>
            <a:ext cx="940550" cy="940550"/>
          </a:xfrm>
          <a:prstGeom prst="rect">
            <a:avLst/>
          </a:prstGeom>
          <a:noFill/>
          <a:ln>
            <a:noFill/>
          </a:ln>
        </p:spPr>
      </p:pic>
      <p:pic>
        <p:nvPicPr>
          <p:cNvPr id="392" name="Google Shape;392;p26"/>
          <p:cNvPicPr preferRelativeResize="0"/>
          <p:nvPr/>
        </p:nvPicPr>
        <p:blipFill rotWithShape="1">
          <a:blip r:embed="rId3">
            <a:alphaModFix/>
          </a:blip>
          <a:srcRect b="0" l="0" r="0" t="0"/>
          <a:stretch/>
        </p:blipFill>
        <p:spPr>
          <a:xfrm>
            <a:off x="1217073" y="5381396"/>
            <a:ext cx="1638900" cy="1638866"/>
          </a:xfrm>
          <a:prstGeom prst="rect">
            <a:avLst/>
          </a:prstGeom>
          <a:noFill/>
          <a:ln>
            <a:noFill/>
          </a:ln>
        </p:spPr>
      </p:pic>
      <p:pic>
        <p:nvPicPr>
          <p:cNvPr id="393" name="Google Shape;393;p26"/>
          <p:cNvPicPr preferRelativeResize="0"/>
          <p:nvPr/>
        </p:nvPicPr>
        <p:blipFill>
          <a:blip r:embed="rId5">
            <a:alphaModFix/>
          </a:blip>
          <a:stretch>
            <a:fillRect/>
          </a:stretch>
        </p:blipFill>
        <p:spPr>
          <a:xfrm>
            <a:off x="5639274" y="5585044"/>
            <a:ext cx="469550" cy="469550"/>
          </a:xfrm>
          <a:prstGeom prst="rect">
            <a:avLst/>
          </a:prstGeom>
          <a:noFill/>
          <a:ln>
            <a:noFill/>
          </a:ln>
        </p:spPr>
      </p:pic>
      <p:sp>
        <p:nvSpPr>
          <p:cNvPr id="394" name="Google Shape;394;p26"/>
          <p:cNvSpPr txBox="1"/>
          <p:nvPr/>
        </p:nvSpPr>
        <p:spPr>
          <a:xfrm>
            <a:off x="4317800" y="1284298"/>
            <a:ext cx="3112500" cy="36441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s" sz="1800">
                <a:solidFill>
                  <a:srgbClr val="201245"/>
                </a:solidFill>
                <a:latin typeface="Archivo Medium"/>
                <a:ea typeface="Archivo Medium"/>
                <a:cs typeface="Archivo Medium"/>
                <a:sym typeface="Archivo Medium"/>
              </a:rPr>
              <a:t>Gigante Roja</a:t>
            </a:r>
            <a:endParaRPr sz="1800">
              <a:solidFill>
                <a:srgbClr val="201245"/>
              </a:solidFill>
              <a:latin typeface="Archivo Medium"/>
              <a:ea typeface="Archivo Medium"/>
              <a:cs typeface="Archivo Medium"/>
              <a:sym typeface="Archivo Medium"/>
            </a:endParaRPr>
          </a:p>
          <a:p>
            <a:pPr indent="0" lvl="0" marL="0" rtl="0" algn="ctr">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Una gigante roja es una estrella que se encuentra en las últimas etapas de su evolución estelar. Tras haber consumido el hidrógeno en su núcleo durante la etapa de secuencia principal, convirtiéndolo en helio por fusión nuclear, comienza a quemar hidrógeno en una cáscara alrededor del núcleo de helio inerte. Esto tiene como primer efecto un aumento del volumen de la estrella y un enfriamiento de su superficie, por lo que su color se torna rojizo.  Es decir, una estrella que se está apagando lentamente. En unos miles de millones de años, nuestro propio Sol se convertirá en una gigante roja. </a:t>
            </a:r>
            <a:endParaRPr sz="1200">
              <a:solidFill>
                <a:srgbClr val="201245"/>
              </a:solidFill>
              <a:latin typeface="Archivo Light"/>
              <a:ea typeface="Archivo Light"/>
              <a:cs typeface="Archivo Light"/>
              <a:sym typeface="Archivo Light"/>
            </a:endParaRPr>
          </a:p>
        </p:txBody>
      </p:sp>
      <p:sp>
        <p:nvSpPr>
          <p:cNvPr id="395" name="Google Shape;395;p26"/>
          <p:cNvSpPr txBox="1"/>
          <p:nvPr/>
        </p:nvSpPr>
        <p:spPr>
          <a:xfrm>
            <a:off x="514050" y="7296636"/>
            <a:ext cx="3112500" cy="21396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s" sz="1800">
                <a:solidFill>
                  <a:srgbClr val="201245"/>
                </a:solidFill>
                <a:latin typeface="Archivo Medium"/>
                <a:ea typeface="Archivo Medium"/>
                <a:cs typeface="Archivo Medium"/>
                <a:sym typeface="Archivo Medium"/>
              </a:rPr>
              <a:t>Supergigante Roja</a:t>
            </a:r>
            <a:endParaRPr sz="1800">
              <a:solidFill>
                <a:srgbClr val="201245"/>
              </a:solidFill>
              <a:latin typeface="Archivo Medium"/>
              <a:ea typeface="Archivo Medium"/>
              <a:cs typeface="Archivo Medium"/>
              <a:sym typeface="Archivo Medium"/>
            </a:endParaRPr>
          </a:p>
          <a:p>
            <a:pPr indent="0" lvl="0" marL="0" rtl="0" algn="ctr">
              <a:lnSpc>
                <a:spcPct val="115000"/>
              </a:lnSpc>
              <a:spcBef>
                <a:spcPts val="0"/>
              </a:spcBef>
              <a:spcAft>
                <a:spcPts val="0"/>
              </a:spcAft>
              <a:buClr>
                <a:schemeClr val="dk1"/>
              </a:buClr>
              <a:buSzPts val="1100"/>
              <a:buFont typeface="Arial"/>
              <a:buNone/>
            </a:pPr>
            <a:r>
              <a:t/>
            </a:r>
            <a:endParaRPr sz="10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Las supergigantes son resultado de la evolución de las estrellas de alta masa. Cuando una estrella masiva evolucione y se le acabe el hidrógeno en el núcleo, la estrella se enfriará y se expandirá, igual que el Sol, pero ahora a tamaños increíblemente grandes: será una supergigante roja.</a:t>
            </a:r>
            <a:endParaRPr sz="1200">
              <a:solidFill>
                <a:srgbClr val="201245"/>
              </a:solidFill>
              <a:latin typeface="Archivo Light"/>
              <a:ea typeface="Archivo Light"/>
              <a:cs typeface="Archivo Light"/>
              <a:sym typeface="Archivo Light"/>
            </a:endParaRPr>
          </a:p>
        </p:txBody>
      </p:sp>
      <p:sp>
        <p:nvSpPr>
          <p:cNvPr id="396" name="Google Shape;396;p26"/>
          <p:cNvSpPr txBox="1"/>
          <p:nvPr/>
        </p:nvSpPr>
        <p:spPr>
          <a:xfrm>
            <a:off x="4317800" y="6368248"/>
            <a:ext cx="3112500" cy="27945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s" sz="1800">
                <a:solidFill>
                  <a:srgbClr val="201245"/>
                </a:solidFill>
                <a:latin typeface="Archivo Medium"/>
                <a:ea typeface="Archivo Medium"/>
                <a:cs typeface="Archivo Medium"/>
                <a:sym typeface="Archivo Medium"/>
              </a:rPr>
              <a:t>Enana Blanca</a:t>
            </a:r>
            <a:endParaRPr sz="1800">
              <a:solidFill>
                <a:srgbClr val="201245"/>
              </a:solidFill>
              <a:latin typeface="Archivo Medium"/>
              <a:ea typeface="Archivo Medium"/>
              <a:cs typeface="Archivo Medium"/>
              <a:sym typeface="Archivo Medium"/>
            </a:endParaRPr>
          </a:p>
          <a:p>
            <a:pPr indent="0" lvl="0" marL="0" rtl="0" algn="ctr">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Una enana blanca es un remanente estelar que se genera cuando una estrella de masa menor que 10 masas solares ha agotado su combustible nuclear, y ha expulsado mucho de esta masa en un nebulosa planetaria. De hecho, se trata de una etapa de la evolución estelar que atravesará el 97% de las estrellas que conocemos, incluido el Sol. Las enanas blancas son, junto a las enanas rojas, las estrellas más abundantes del universo.</a:t>
            </a:r>
            <a:endParaRPr sz="1200">
              <a:solidFill>
                <a:srgbClr val="201245"/>
              </a:solidFill>
              <a:latin typeface="Archivo Light"/>
              <a:ea typeface="Archivo Light"/>
              <a:cs typeface="Archivo Light"/>
              <a:sym typeface="Archiv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7"/>
          <p:cNvSpPr/>
          <p:nvPr/>
        </p:nvSpPr>
        <p:spPr>
          <a:xfrm>
            <a:off x="117718" y="113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402" name="Google Shape;402;p27"/>
          <p:cNvSpPr/>
          <p:nvPr/>
        </p:nvSpPr>
        <p:spPr>
          <a:xfrm>
            <a:off x="3955318" y="113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403" name="Google Shape;403;p27"/>
          <p:cNvSpPr/>
          <p:nvPr/>
        </p:nvSpPr>
        <p:spPr>
          <a:xfrm>
            <a:off x="1247300" y="2704250"/>
            <a:ext cx="1710000" cy="548100"/>
          </a:xfrm>
          <a:prstGeom prst="roundRect">
            <a:avLst>
              <a:gd fmla="val 50000" name="adj"/>
            </a:avLst>
          </a:prstGeom>
          <a:solidFill>
            <a:srgbClr val="201245"/>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ctr">
              <a:spcBef>
                <a:spcPts val="0"/>
              </a:spcBef>
              <a:spcAft>
                <a:spcPts val="0"/>
              </a:spcAft>
              <a:buClr>
                <a:schemeClr val="dk1"/>
              </a:buClr>
              <a:buSzPts val="1100"/>
              <a:buFont typeface="Arial"/>
              <a:buNone/>
            </a:pPr>
            <a:r>
              <a:rPr lang="es" sz="1500">
                <a:solidFill>
                  <a:schemeClr val="lt1"/>
                </a:solidFill>
                <a:latin typeface="Archivo Medium"/>
                <a:ea typeface="Archivo Medium"/>
                <a:cs typeface="Archivo Medium"/>
                <a:sym typeface="Archivo Medium"/>
              </a:rPr>
              <a:t>SUPERNOVA</a:t>
            </a:r>
            <a:endParaRPr sz="1500">
              <a:solidFill>
                <a:schemeClr val="lt1"/>
              </a:solidFill>
              <a:latin typeface="Archivo Medium"/>
              <a:ea typeface="Archivo Medium"/>
              <a:cs typeface="Archivo Medium"/>
              <a:sym typeface="Archivo Medium"/>
            </a:endParaRPr>
          </a:p>
        </p:txBody>
      </p:sp>
      <p:sp>
        <p:nvSpPr>
          <p:cNvPr id="404" name="Google Shape;404;p27"/>
          <p:cNvSpPr/>
          <p:nvPr/>
        </p:nvSpPr>
        <p:spPr>
          <a:xfrm>
            <a:off x="117718" y="4994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405" name="Google Shape;405;p27"/>
          <p:cNvSpPr/>
          <p:nvPr/>
        </p:nvSpPr>
        <p:spPr>
          <a:xfrm>
            <a:off x="3955318" y="4994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grpSp>
        <p:nvGrpSpPr>
          <p:cNvPr id="406" name="Google Shape;406;p27"/>
          <p:cNvGrpSpPr/>
          <p:nvPr/>
        </p:nvGrpSpPr>
        <p:grpSpPr>
          <a:xfrm>
            <a:off x="118970" y="3793700"/>
            <a:ext cx="7674102" cy="4939500"/>
            <a:chOff x="-312003" y="3793700"/>
            <a:chExt cx="8572500" cy="4939500"/>
          </a:xfrm>
        </p:grpSpPr>
        <p:cxnSp>
          <p:nvCxnSpPr>
            <p:cNvPr id="407" name="Google Shape;407;p27"/>
            <p:cNvCxnSpPr/>
            <p:nvPr/>
          </p:nvCxnSpPr>
          <p:spPr>
            <a:xfrm>
              <a:off x="-312003" y="3793700"/>
              <a:ext cx="8572500" cy="0"/>
            </a:xfrm>
            <a:prstGeom prst="straightConnector1">
              <a:avLst/>
            </a:prstGeom>
            <a:noFill/>
            <a:ln cap="flat" cmpd="sng" w="9525">
              <a:solidFill>
                <a:srgbClr val="201245"/>
              </a:solidFill>
              <a:prstDash val="dot"/>
              <a:round/>
              <a:headEnd len="med" w="med" type="none"/>
              <a:tailEnd len="med" w="med" type="none"/>
            </a:ln>
          </p:spPr>
        </p:cxnSp>
        <p:cxnSp>
          <p:nvCxnSpPr>
            <p:cNvPr id="408" name="Google Shape;408;p27"/>
            <p:cNvCxnSpPr/>
            <p:nvPr/>
          </p:nvCxnSpPr>
          <p:spPr>
            <a:xfrm>
              <a:off x="-312003" y="8733200"/>
              <a:ext cx="8572500" cy="0"/>
            </a:xfrm>
            <a:prstGeom prst="straightConnector1">
              <a:avLst/>
            </a:prstGeom>
            <a:noFill/>
            <a:ln cap="flat" cmpd="sng" w="9525">
              <a:solidFill>
                <a:srgbClr val="201245"/>
              </a:solidFill>
              <a:prstDash val="dot"/>
              <a:round/>
              <a:headEnd len="med" w="med" type="none"/>
              <a:tailEnd len="med" w="med" type="none"/>
            </a:ln>
          </p:spPr>
        </p:cxnSp>
      </p:grpSp>
      <p:sp>
        <p:nvSpPr>
          <p:cNvPr id="409" name="Google Shape;409;p27"/>
          <p:cNvSpPr/>
          <p:nvPr/>
        </p:nvSpPr>
        <p:spPr>
          <a:xfrm>
            <a:off x="4328238" y="2704250"/>
            <a:ext cx="3175500" cy="548100"/>
          </a:xfrm>
          <a:prstGeom prst="roundRect">
            <a:avLst>
              <a:gd fmla="val 50000" name="adj"/>
            </a:avLst>
          </a:prstGeom>
          <a:solidFill>
            <a:srgbClr val="201245"/>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ctr">
              <a:spcBef>
                <a:spcPts val="0"/>
              </a:spcBef>
              <a:spcAft>
                <a:spcPts val="0"/>
              </a:spcAft>
              <a:buClr>
                <a:schemeClr val="dk1"/>
              </a:buClr>
              <a:buSzPts val="1100"/>
              <a:buFont typeface="Arial"/>
              <a:buNone/>
            </a:pPr>
            <a:r>
              <a:rPr lang="es" sz="1500">
                <a:solidFill>
                  <a:schemeClr val="lt1"/>
                </a:solidFill>
                <a:latin typeface="Archivo Medium"/>
                <a:ea typeface="Archivo Medium"/>
                <a:cs typeface="Archivo Medium"/>
                <a:sym typeface="Archivo Medium"/>
              </a:rPr>
              <a:t>ESTRELLA DE NEUTRONES</a:t>
            </a:r>
            <a:endParaRPr sz="1500">
              <a:solidFill>
                <a:schemeClr val="lt1"/>
              </a:solidFill>
              <a:latin typeface="Archivo Medium"/>
              <a:ea typeface="Archivo Medium"/>
              <a:cs typeface="Archivo Medium"/>
              <a:sym typeface="Archivo Medium"/>
            </a:endParaRPr>
          </a:p>
        </p:txBody>
      </p:sp>
      <p:sp>
        <p:nvSpPr>
          <p:cNvPr id="410" name="Google Shape;410;p27"/>
          <p:cNvSpPr/>
          <p:nvPr/>
        </p:nvSpPr>
        <p:spPr>
          <a:xfrm>
            <a:off x="690488" y="7595000"/>
            <a:ext cx="2823600" cy="548100"/>
          </a:xfrm>
          <a:prstGeom prst="roundRect">
            <a:avLst>
              <a:gd fmla="val 50000" name="adj"/>
            </a:avLst>
          </a:prstGeom>
          <a:solidFill>
            <a:srgbClr val="201245"/>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ctr">
              <a:spcBef>
                <a:spcPts val="0"/>
              </a:spcBef>
              <a:spcAft>
                <a:spcPts val="0"/>
              </a:spcAft>
              <a:buClr>
                <a:schemeClr val="dk1"/>
              </a:buClr>
              <a:buSzPts val="1100"/>
              <a:buFont typeface="Arial"/>
              <a:buNone/>
            </a:pPr>
            <a:r>
              <a:rPr lang="es" sz="1500">
                <a:solidFill>
                  <a:schemeClr val="lt1"/>
                </a:solidFill>
                <a:latin typeface="Archivo Medium"/>
                <a:ea typeface="Archivo Medium"/>
                <a:cs typeface="Archivo Medium"/>
                <a:sym typeface="Archivo Medium"/>
              </a:rPr>
              <a:t>NEBULOSA PLANETARIA</a:t>
            </a:r>
            <a:endParaRPr sz="1500">
              <a:solidFill>
                <a:schemeClr val="lt1"/>
              </a:solidFill>
              <a:latin typeface="Archivo Medium"/>
              <a:ea typeface="Archivo Medium"/>
              <a:cs typeface="Archivo Medium"/>
              <a:sym typeface="Archivo Medium"/>
            </a:endParaRPr>
          </a:p>
        </p:txBody>
      </p:sp>
      <p:sp>
        <p:nvSpPr>
          <p:cNvPr id="411" name="Google Shape;411;p27"/>
          <p:cNvSpPr/>
          <p:nvPr/>
        </p:nvSpPr>
        <p:spPr>
          <a:xfrm>
            <a:off x="4798050" y="7595000"/>
            <a:ext cx="2177100" cy="548100"/>
          </a:xfrm>
          <a:prstGeom prst="roundRect">
            <a:avLst>
              <a:gd fmla="val 50000" name="adj"/>
            </a:avLst>
          </a:prstGeom>
          <a:solidFill>
            <a:srgbClr val="201245"/>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ctr">
              <a:spcBef>
                <a:spcPts val="0"/>
              </a:spcBef>
              <a:spcAft>
                <a:spcPts val="0"/>
              </a:spcAft>
              <a:buClr>
                <a:schemeClr val="dk1"/>
              </a:buClr>
              <a:buSzPts val="1100"/>
              <a:buFont typeface="Arial"/>
              <a:buNone/>
            </a:pPr>
            <a:r>
              <a:rPr lang="es" sz="1500">
                <a:solidFill>
                  <a:schemeClr val="lt1"/>
                </a:solidFill>
                <a:latin typeface="Archivo Medium"/>
                <a:ea typeface="Archivo Medium"/>
                <a:cs typeface="Archivo Medium"/>
                <a:sym typeface="Archivo Medium"/>
              </a:rPr>
              <a:t>AGUJERO NEGRO</a:t>
            </a:r>
            <a:endParaRPr sz="1500">
              <a:solidFill>
                <a:schemeClr val="lt1"/>
              </a:solidFill>
              <a:latin typeface="Archivo Medium"/>
              <a:ea typeface="Archivo Medium"/>
              <a:cs typeface="Archivo Medium"/>
              <a:sym typeface="Archivo Medium"/>
            </a:endParaRPr>
          </a:p>
        </p:txBody>
      </p:sp>
      <p:pic>
        <p:nvPicPr>
          <p:cNvPr id="412" name="Google Shape;412;p27"/>
          <p:cNvPicPr preferRelativeResize="0"/>
          <p:nvPr/>
        </p:nvPicPr>
        <p:blipFill>
          <a:blip r:embed="rId3">
            <a:alphaModFix/>
          </a:blip>
          <a:stretch>
            <a:fillRect/>
          </a:stretch>
        </p:blipFill>
        <p:spPr>
          <a:xfrm>
            <a:off x="862978" y="3908846"/>
            <a:ext cx="2490107" cy="906236"/>
          </a:xfrm>
          <a:prstGeom prst="rect">
            <a:avLst/>
          </a:prstGeom>
          <a:noFill/>
          <a:ln>
            <a:noFill/>
          </a:ln>
        </p:spPr>
      </p:pic>
      <p:pic>
        <p:nvPicPr>
          <p:cNvPr id="413" name="Google Shape;413;p27"/>
          <p:cNvPicPr preferRelativeResize="0"/>
          <p:nvPr/>
        </p:nvPicPr>
        <p:blipFill rotWithShape="1">
          <a:blip r:embed="rId4">
            <a:alphaModFix/>
          </a:blip>
          <a:srcRect b="20270" l="48271" r="2914" t="18582"/>
          <a:stretch/>
        </p:blipFill>
        <p:spPr>
          <a:xfrm>
            <a:off x="4695280" y="4349041"/>
            <a:ext cx="2441415" cy="554143"/>
          </a:xfrm>
          <a:prstGeom prst="rect">
            <a:avLst/>
          </a:prstGeom>
          <a:noFill/>
          <a:ln>
            <a:noFill/>
          </a:ln>
        </p:spPr>
      </p:pic>
      <p:pic>
        <p:nvPicPr>
          <p:cNvPr id="414" name="Google Shape;414;p27"/>
          <p:cNvPicPr preferRelativeResize="0"/>
          <p:nvPr/>
        </p:nvPicPr>
        <p:blipFill rotWithShape="1">
          <a:blip r:embed="rId4">
            <a:alphaModFix/>
          </a:blip>
          <a:srcRect b="22368" l="7017" r="54233" t="29057"/>
          <a:stretch/>
        </p:blipFill>
        <p:spPr>
          <a:xfrm>
            <a:off x="4840586" y="3908858"/>
            <a:ext cx="1938021" cy="440186"/>
          </a:xfrm>
          <a:prstGeom prst="rect">
            <a:avLst/>
          </a:prstGeom>
          <a:noFill/>
          <a:ln>
            <a:noFill/>
          </a:ln>
        </p:spPr>
      </p:pic>
      <p:pic>
        <p:nvPicPr>
          <p:cNvPr id="415" name="Google Shape;415;p27"/>
          <p:cNvPicPr preferRelativeResize="0"/>
          <p:nvPr/>
        </p:nvPicPr>
        <p:blipFill rotWithShape="1">
          <a:blip r:embed="rId5">
            <a:alphaModFix/>
          </a:blip>
          <a:srcRect b="11165" l="9421" r="44729" t="27687"/>
          <a:stretch/>
        </p:blipFill>
        <p:spPr>
          <a:xfrm>
            <a:off x="1065210" y="8773666"/>
            <a:ext cx="2104553" cy="554143"/>
          </a:xfrm>
          <a:prstGeom prst="rect">
            <a:avLst/>
          </a:prstGeom>
          <a:noFill/>
          <a:ln>
            <a:noFill/>
          </a:ln>
        </p:spPr>
      </p:pic>
      <p:pic>
        <p:nvPicPr>
          <p:cNvPr id="416" name="Google Shape;416;p27"/>
          <p:cNvPicPr preferRelativeResize="0"/>
          <p:nvPr/>
        </p:nvPicPr>
        <p:blipFill rotWithShape="1">
          <a:blip r:embed="rId5">
            <a:alphaModFix/>
          </a:blip>
          <a:srcRect b="14412" l="57779" r="4969" t="24440"/>
          <a:stretch/>
        </p:blipFill>
        <p:spPr>
          <a:xfrm>
            <a:off x="1262540" y="9259917"/>
            <a:ext cx="1709892" cy="554143"/>
          </a:xfrm>
          <a:prstGeom prst="rect">
            <a:avLst/>
          </a:prstGeom>
          <a:noFill/>
          <a:ln>
            <a:noFill/>
          </a:ln>
        </p:spPr>
      </p:pic>
      <p:pic>
        <p:nvPicPr>
          <p:cNvPr id="417" name="Google Shape;417;p27"/>
          <p:cNvPicPr preferRelativeResize="0"/>
          <p:nvPr/>
        </p:nvPicPr>
        <p:blipFill>
          <a:blip r:embed="rId6">
            <a:alphaModFix/>
          </a:blip>
          <a:stretch>
            <a:fillRect/>
          </a:stretch>
        </p:blipFill>
        <p:spPr>
          <a:xfrm>
            <a:off x="4202176" y="8836443"/>
            <a:ext cx="3331028" cy="906236"/>
          </a:xfrm>
          <a:prstGeom prst="rect">
            <a:avLst/>
          </a:prstGeom>
          <a:noFill/>
          <a:ln>
            <a:noFill/>
          </a:ln>
        </p:spPr>
      </p:pic>
      <p:pic>
        <p:nvPicPr>
          <p:cNvPr id="418" name="Google Shape;418;p27"/>
          <p:cNvPicPr preferRelativeResize="0"/>
          <p:nvPr/>
        </p:nvPicPr>
        <p:blipFill>
          <a:blip r:embed="rId7">
            <a:alphaModFix/>
          </a:blip>
          <a:stretch>
            <a:fillRect/>
          </a:stretch>
        </p:blipFill>
        <p:spPr>
          <a:xfrm>
            <a:off x="979638" y="6057018"/>
            <a:ext cx="2245320" cy="1099426"/>
          </a:xfrm>
          <a:prstGeom prst="rect">
            <a:avLst/>
          </a:prstGeom>
          <a:noFill/>
          <a:ln>
            <a:noFill/>
          </a:ln>
        </p:spPr>
      </p:pic>
      <p:sp>
        <p:nvSpPr>
          <p:cNvPr id="419" name="Google Shape;419;p27"/>
          <p:cNvSpPr/>
          <p:nvPr/>
        </p:nvSpPr>
        <p:spPr>
          <a:xfrm>
            <a:off x="5271748" y="5746354"/>
            <a:ext cx="1288500" cy="1288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20" name="Google Shape;420;p27"/>
          <p:cNvPicPr preferRelativeResize="0"/>
          <p:nvPr/>
        </p:nvPicPr>
        <p:blipFill rotWithShape="1">
          <a:blip r:embed="rId8">
            <a:alphaModFix/>
          </a:blip>
          <a:srcRect b="0" l="0" r="0" t="0"/>
          <a:stretch/>
        </p:blipFill>
        <p:spPr>
          <a:xfrm>
            <a:off x="1561582" y="1051103"/>
            <a:ext cx="1111805" cy="1111794"/>
          </a:xfrm>
          <a:prstGeom prst="rect">
            <a:avLst/>
          </a:prstGeom>
          <a:noFill/>
          <a:ln>
            <a:noFill/>
          </a:ln>
        </p:spPr>
      </p:pic>
      <p:grpSp>
        <p:nvGrpSpPr>
          <p:cNvPr id="421" name="Google Shape;421;p27"/>
          <p:cNvGrpSpPr/>
          <p:nvPr/>
        </p:nvGrpSpPr>
        <p:grpSpPr>
          <a:xfrm>
            <a:off x="5349554" y="1088141"/>
            <a:ext cx="1036249" cy="1074765"/>
            <a:chOff x="9369241" y="2016366"/>
            <a:chExt cx="1036249" cy="1074765"/>
          </a:xfrm>
        </p:grpSpPr>
        <p:sp>
          <p:nvSpPr>
            <p:cNvPr id="422" name="Google Shape;422;p27"/>
            <p:cNvSpPr/>
            <p:nvPr/>
          </p:nvSpPr>
          <p:spPr>
            <a:xfrm>
              <a:off x="9697196" y="2343475"/>
              <a:ext cx="400314" cy="400314"/>
            </a:xfrm>
            <a:prstGeom prst="ellipse">
              <a:avLst/>
            </a:prstGeom>
            <a:solidFill>
              <a:srgbClr val="594B9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3" name="Google Shape;423;p27"/>
            <p:cNvSpPr/>
            <p:nvPr/>
          </p:nvSpPr>
          <p:spPr>
            <a:xfrm>
              <a:off x="9747758" y="2016366"/>
              <a:ext cx="293043" cy="1074765"/>
            </a:xfrm>
            <a:prstGeom prst="ellipse">
              <a:avLst/>
            </a:prstGeom>
            <a:noFill/>
            <a:ln cap="flat" cmpd="sng" w="19050">
              <a:solidFill>
                <a:srgbClr val="20124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4" name="Google Shape;424;p27"/>
            <p:cNvSpPr/>
            <p:nvPr/>
          </p:nvSpPr>
          <p:spPr>
            <a:xfrm rot="-3038223">
              <a:off x="9750834" y="2030164"/>
              <a:ext cx="292909" cy="1074908"/>
            </a:xfrm>
            <a:prstGeom prst="ellipse">
              <a:avLst/>
            </a:prstGeom>
            <a:noFill/>
            <a:ln cap="flat" cmpd="sng" w="19050">
              <a:solidFill>
                <a:srgbClr val="20124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 name="Google Shape;425;p27"/>
            <p:cNvSpPr/>
            <p:nvPr/>
          </p:nvSpPr>
          <p:spPr>
            <a:xfrm flipH="1" rot="3196492">
              <a:off x="9740703" y="2030219"/>
              <a:ext cx="292797" cy="1074684"/>
            </a:xfrm>
            <a:prstGeom prst="ellipse">
              <a:avLst/>
            </a:prstGeom>
            <a:noFill/>
            <a:ln cap="flat" cmpd="sng" w="19050">
              <a:solidFill>
                <a:srgbClr val="20124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8"/>
          <p:cNvSpPr/>
          <p:nvPr/>
        </p:nvSpPr>
        <p:spPr>
          <a:xfrm>
            <a:off x="117718" y="4994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pic>
        <p:nvPicPr>
          <p:cNvPr id="431" name="Google Shape;431;p28"/>
          <p:cNvPicPr preferRelativeResize="0"/>
          <p:nvPr/>
        </p:nvPicPr>
        <p:blipFill>
          <a:blip r:embed="rId3">
            <a:alphaModFix/>
          </a:blip>
          <a:stretch>
            <a:fillRect/>
          </a:stretch>
        </p:blipFill>
        <p:spPr>
          <a:xfrm>
            <a:off x="1217075" y="5210790"/>
            <a:ext cx="1638899" cy="802493"/>
          </a:xfrm>
          <a:prstGeom prst="rect">
            <a:avLst/>
          </a:prstGeom>
          <a:noFill/>
          <a:ln>
            <a:noFill/>
          </a:ln>
        </p:spPr>
      </p:pic>
      <p:sp>
        <p:nvSpPr>
          <p:cNvPr id="432" name="Google Shape;432;p28"/>
          <p:cNvSpPr/>
          <p:nvPr/>
        </p:nvSpPr>
        <p:spPr>
          <a:xfrm>
            <a:off x="117718" y="113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433" name="Google Shape;433;p28"/>
          <p:cNvSpPr/>
          <p:nvPr/>
        </p:nvSpPr>
        <p:spPr>
          <a:xfrm>
            <a:off x="3955318" y="113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434" name="Google Shape;434;p28"/>
          <p:cNvSpPr/>
          <p:nvPr/>
        </p:nvSpPr>
        <p:spPr>
          <a:xfrm>
            <a:off x="3955318" y="4994250"/>
            <a:ext cx="3837600" cy="4881000"/>
          </a:xfrm>
          <a:prstGeom prst="roundRect">
            <a:avLst>
              <a:gd fmla="val 9618"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435" name="Google Shape;435;p28"/>
          <p:cNvSpPr txBox="1"/>
          <p:nvPr/>
        </p:nvSpPr>
        <p:spPr>
          <a:xfrm>
            <a:off x="514050" y="2282194"/>
            <a:ext cx="3112500" cy="15024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s" sz="1800">
                <a:solidFill>
                  <a:srgbClr val="201245"/>
                </a:solidFill>
                <a:latin typeface="Archivo Medium"/>
                <a:ea typeface="Archivo Medium"/>
                <a:cs typeface="Archivo Medium"/>
                <a:sym typeface="Archivo Medium"/>
              </a:rPr>
              <a:t>Supernova</a:t>
            </a:r>
            <a:endParaRPr sz="1800">
              <a:solidFill>
                <a:srgbClr val="201245"/>
              </a:solidFill>
              <a:latin typeface="Archivo Medium"/>
              <a:ea typeface="Archivo Medium"/>
              <a:cs typeface="Archivo Medium"/>
              <a:sym typeface="Archivo Medium"/>
            </a:endParaRPr>
          </a:p>
          <a:p>
            <a:pPr indent="0" lvl="0" marL="0" rtl="0" algn="ctr">
              <a:lnSpc>
                <a:spcPct val="115000"/>
              </a:lnSpc>
              <a:spcBef>
                <a:spcPts val="0"/>
              </a:spcBef>
              <a:spcAft>
                <a:spcPts val="0"/>
              </a:spcAft>
              <a:buClr>
                <a:schemeClr val="dk1"/>
              </a:buClr>
              <a:buSzPts val="1100"/>
              <a:buFont typeface="Arial"/>
              <a:buNone/>
            </a:pPr>
            <a:r>
              <a:t/>
            </a:r>
            <a:endParaRPr sz="10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Una Supernova es la mayor explosión que el ser humano ha visto jamás. Cada estallido es la explosión extremadamente brillante y súper potente de una estrella.</a:t>
            </a:r>
            <a:endParaRPr sz="1200">
              <a:solidFill>
                <a:srgbClr val="201245"/>
              </a:solidFill>
              <a:latin typeface="Archivo Light"/>
              <a:ea typeface="Archivo Light"/>
              <a:cs typeface="Archivo Light"/>
              <a:sym typeface="Archivo Light"/>
            </a:endParaRPr>
          </a:p>
        </p:txBody>
      </p:sp>
      <p:sp>
        <p:nvSpPr>
          <p:cNvPr id="436" name="Google Shape;436;p28"/>
          <p:cNvSpPr txBox="1"/>
          <p:nvPr/>
        </p:nvSpPr>
        <p:spPr>
          <a:xfrm>
            <a:off x="4317800" y="2269848"/>
            <a:ext cx="3112500" cy="19449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s" sz="1800">
                <a:solidFill>
                  <a:srgbClr val="201245"/>
                </a:solidFill>
                <a:latin typeface="Archivo Medium"/>
                <a:ea typeface="Archivo Medium"/>
                <a:cs typeface="Archivo Medium"/>
                <a:sym typeface="Archivo Medium"/>
              </a:rPr>
              <a:t>Estrella de Neutrones</a:t>
            </a:r>
            <a:endParaRPr sz="1800">
              <a:solidFill>
                <a:srgbClr val="201245"/>
              </a:solidFill>
              <a:latin typeface="Archivo Medium"/>
              <a:ea typeface="Archivo Medium"/>
              <a:cs typeface="Archivo Medium"/>
              <a:sym typeface="Archivo Medium"/>
            </a:endParaRPr>
          </a:p>
          <a:p>
            <a:pPr indent="0" lvl="0" marL="0" rtl="0" algn="ctr">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Una estrella de neutrones es un tipo de remanente estelar resultante del colapso gravitacional de una estrella supergigante roja después de agotar el combustible en su núcleo y explotar como una supernova tipo II, tipo Ib o tipo Ic.</a:t>
            </a:r>
            <a:endParaRPr sz="1200">
              <a:solidFill>
                <a:srgbClr val="201245"/>
              </a:solidFill>
              <a:latin typeface="Archivo Light"/>
              <a:ea typeface="Archivo Light"/>
              <a:cs typeface="Archivo Light"/>
              <a:sym typeface="Archivo Light"/>
            </a:endParaRPr>
          </a:p>
        </p:txBody>
      </p:sp>
      <p:sp>
        <p:nvSpPr>
          <p:cNvPr id="437" name="Google Shape;437;p28"/>
          <p:cNvSpPr txBox="1"/>
          <p:nvPr/>
        </p:nvSpPr>
        <p:spPr>
          <a:xfrm>
            <a:off x="514050" y="5724011"/>
            <a:ext cx="3112500" cy="40512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s" sz="1800">
                <a:solidFill>
                  <a:srgbClr val="201245"/>
                </a:solidFill>
                <a:latin typeface="Archivo Medium"/>
                <a:ea typeface="Archivo Medium"/>
                <a:cs typeface="Archivo Medium"/>
                <a:sym typeface="Archivo Medium"/>
              </a:rPr>
              <a:t>Nebulosa Planetaria</a:t>
            </a:r>
            <a:endParaRPr sz="1800">
              <a:solidFill>
                <a:srgbClr val="201245"/>
              </a:solidFill>
              <a:latin typeface="Archivo Medium"/>
              <a:ea typeface="Archivo Medium"/>
              <a:cs typeface="Archivo Medium"/>
              <a:sym typeface="Archivo Medium"/>
            </a:endParaRPr>
          </a:p>
          <a:p>
            <a:pPr indent="0" lvl="0" marL="0" rtl="0" algn="ctr">
              <a:lnSpc>
                <a:spcPct val="115000"/>
              </a:lnSpc>
              <a:spcBef>
                <a:spcPts val="0"/>
              </a:spcBef>
              <a:spcAft>
                <a:spcPts val="0"/>
              </a:spcAft>
              <a:buClr>
                <a:schemeClr val="dk1"/>
              </a:buClr>
              <a:buSzPts val="1100"/>
              <a:buFont typeface="Arial"/>
              <a:buNone/>
            </a:pPr>
            <a:r>
              <a:t/>
            </a:r>
            <a:endParaRPr sz="10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Las nebulosas planetarias proceden del gas y el polvo arrojados por la explosión de una estrella moribunda, como una gigante roja. Las capas exteriores de la estrella son expelidas debido a pulsaciones y a intensos vientos estelares. Tras la expulsión de estas capas, subsiste un pequeño núcleo de la estrella, el cual se encuentra a una gran temperatura y brilla de manera intensa. </a:t>
            </a:r>
            <a:endParaRPr sz="12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Las nebulosas planetarias son objetos de gran importancia en astronomía, debido a que desempeñan un papel crucial en la evolución química de las galaxias, devolviendo al medio interestelar metales pesados y otros productos de la nucleosíntesis de las estrellas (como carbono, nitrógeno, oxígeno y calcio).</a:t>
            </a:r>
            <a:endParaRPr sz="1200">
              <a:solidFill>
                <a:srgbClr val="201245"/>
              </a:solidFill>
              <a:latin typeface="Archivo Light"/>
              <a:ea typeface="Archivo Light"/>
              <a:cs typeface="Archivo Light"/>
              <a:sym typeface="Archivo Light"/>
            </a:endParaRPr>
          </a:p>
        </p:txBody>
      </p:sp>
      <p:sp>
        <p:nvSpPr>
          <p:cNvPr id="438" name="Google Shape;438;p28"/>
          <p:cNvSpPr txBox="1"/>
          <p:nvPr/>
        </p:nvSpPr>
        <p:spPr>
          <a:xfrm>
            <a:off x="4317800" y="6774661"/>
            <a:ext cx="3112500" cy="25821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s" sz="1800">
                <a:solidFill>
                  <a:srgbClr val="201245"/>
                </a:solidFill>
                <a:latin typeface="Archivo Medium"/>
                <a:ea typeface="Archivo Medium"/>
                <a:cs typeface="Archivo Medium"/>
                <a:sym typeface="Archivo Medium"/>
              </a:rPr>
              <a:t>Agujero Negro</a:t>
            </a:r>
            <a:endParaRPr sz="1800">
              <a:solidFill>
                <a:srgbClr val="201245"/>
              </a:solidFill>
              <a:latin typeface="Archivo Medium"/>
              <a:ea typeface="Archivo Medium"/>
              <a:cs typeface="Archivo Medium"/>
              <a:sym typeface="Archivo Medium"/>
            </a:endParaRPr>
          </a:p>
          <a:p>
            <a:pPr indent="0" lvl="0" marL="0" rtl="0" algn="ctr">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Un agujero negro es una región finita del espacio en cuyo interior existe una concentración de masa lo suficientemente elevada como para generar un campo gravitatorio tal que ninguna partícula material, ni siquiera la luz, puede escapar de ella. Sin embargo, los agujeros negros pueden ser capaces de emitir un tipo de radiación, la radiación de Hawking.</a:t>
            </a:r>
            <a:endParaRPr sz="1200">
              <a:solidFill>
                <a:srgbClr val="201245"/>
              </a:solidFill>
              <a:latin typeface="Archivo Light"/>
              <a:ea typeface="Archivo Light"/>
              <a:cs typeface="Archivo Light"/>
              <a:sym typeface="Archivo Light"/>
            </a:endParaRPr>
          </a:p>
        </p:txBody>
      </p:sp>
      <p:sp>
        <p:nvSpPr>
          <p:cNvPr id="439" name="Google Shape;439;p28"/>
          <p:cNvSpPr/>
          <p:nvPr/>
        </p:nvSpPr>
        <p:spPr>
          <a:xfrm>
            <a:off x="5403804" y="5559288"/>
            <a:ext cx="940500" cy="9405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40" name="Google Shape;440;p28"/>
          <p:cNvPicPr preferRelativeResize="0"/>
          <p:nvPr/>
        </p:nvPicPr>
        <p:blipFill rotWithShape="1">
          <a:blip r:embed="rId4">
            <a:alphaModFix/>
          </a:blip>
          <a:srcRect b="0" l="0" r="0" t="0"/>
          <a:stretch/>
        </p:blipFill>
        <p:spPr>
          <a:xfrm>
            <a:off x="1664535" y="1112237"/>
            <a:ext cx="811527" cy="811522"/>
          </a:xfrm>
          <a:prstGeom prst="rect">
            <a:avLst/>
          </a:prstGeom>
          <a:noFill/>
          <a:ln>
            <a:noFill/>
          </a:ln>
        </p:spPr>
      </p:pic>
      <p:grpSp>
        <p:nvGrpSpPr>
          <p:cNvPr id="441" name="Google Shape;441;p28"/>
          <p:cNvGrpSpPr/>
          <p:nvPr/>
        </p:nvGrpSpPr>
        <p:grpSpPr>
          <a:xfrm>
            <a:off x="5495928" y="1009859"/>
            <a:ext cx="756386" cy="784500"/>
            <a:chOff x="3131303" y="7470746"/>
            <a:chExt cx="756386" cy="784500"/>
          </a:xfrm>
        </p:grpSpPr>
        <p:sp>
          <p:nvSpPr>
            <p:cNvPr id="442" name="Google Shape;442;p28"/>
            <p:cNvSpPr/>
            <p:nvPr/>
          </p:nvSpPr>
          <p:spPr>
            <a:xfrm>
              <a:off x="3370687" y="7709513"/>
              <a:ext cx="292200" cy="292200"/>
            </a:xfrm>
            <a:prstGeom prst="ellipse">
              <a:avLst/>
            </a:prstGeom>
            <a:solidFill>
              <a:srgbClr val="594B9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3" name="Google Shape;443;p28"/>
            <p:cNvSpPr/>
            <p:nvPr/>
          </p:nvSpPr>
          <p:spPr>
            <a:xfrm>
              <a:off x="3407593" y="7470746"/>
              <a:ext cx="213900" cy="784500"/>
            </a:xfrm>
            <a:prstGeom prst="ellipse">
              <a:avLst/>
            </a:prstGeom>
            <a:noFill/>
            <a:ln cap="flat" cmpd="sng" w="19050">
              <a:solidFill>
                <a:srgbClr val="20124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4" name="Google Shape;444;p28"/>
            <p:cNvSpPr/>
            <p:nvPr/>
          </p:nvSpPr>
          <p:spPr>
            <a:xfrm rot="-3038223">
              <a:off x="3409838" y="7480818"/>
              <a:ext cx="213802" cy="784604"/>
            </a:xfrm>
            <a:prstGeom prst="ellipse">
              <a:avLst/>
            </a:prstGeom>
            <a:noFill/>
            <a:ln cap="flat" cmpd="sng" w="19050">
              <a:solidFill>
                <a:srgbClr val="20124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5" name="Google Shape;445;p28"/>
            <p:cNvSpPr/>
            <p:nvPr/>
          </p:nvSpPr>
          <p:spPr>
            <a:xfrm flipH="1" rot="3196492">
              <a:off x="3402443" y="7480858"/>
              <a:ext cx="213721" cy="784441"/>
            </a:xfrm>
            <a:prstGeom prst="ellipse">
              <a:avLst/>
            </a:prstGeom>
            <a:noFill/>
            <a:ln cap="flat" cmpd="sng" w="19050">
              <a:solidFill>
                <a:srgbClr val="20124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245"/>
        </a:solidFill>
      </p:bgPr>
    </p:bg>
    <p:spTree>
      <p:nvGrpSpPr>
        <p:cNvPr id="88" name="Shape 88"/>
        <p:cNvGrpSpPr/>
        <p:nvPr/>
      </p:nvGrpSpPr>
      <p:grpSpPr>
        <a:xfrm>
          <a:off x="0" y="0"/>
          <a:ext cx="0" cy="0"/>
          <a:chOff x="0" y="0"/>
          <a:chExt cx="0" cy="0"/>
        </a:xfrm>
      </p:grpSpPr>
      <p:sp>
        <p:nvSpPr>
          <p:cNvPr id="89" name="Google Shape;89;p14"/>
          <p:cNvSpPr/>
          <p:nvPr/>
        </p:nvSpPr>
        <p:spPr>
          <a:xfrm>
            <a:off x="604569" y="9474775"/>
            <a:ext cx="361800" cy="321000"/>
          </a:xfrm>
          <a:prstGeom prst="roundRect">
            <a:avLst>
              <a:gd fmla="val 0" name="adj"/>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es" sz="1000">
                <a:solidFill>
                  <a:srgbClr val="B5A2CE"/>
                </a:solidFill>
                <a:latin typeface="Archivo Medium"/>
                <a:ea typeface="Archivo Medium"/>
                <a:cs typeface="Archivo Medium"/>
                <a:sym typeface="Archivo Medium"/>
              </a:rPr>
              <a:t>P.02</a:t>
            </a:r>
            <a:endParaRPr sz="1000">
              <a:solidFill>
                <a:srgbClr val="B5A2CE"/>
              </a:solidFill>
              <a:latin typeface="Archivo Medium"/>
              <a:ea typeface="Archivo Medium"/>
              <a:cs typeface="Archivo Medium"/>
              <a:sym typeface="Archivo Medium"/>
            </a:endParaRPr>
          </a:p>
        </p:txBody>
      </p:sp>
      <p:sp>
        <p:nvSpPr>
          <p:cNvPr id="90" name="Google Shape;90;p14"/>
          <p:cNvSpPr txBox="1"/>
          <p:nvPr/>
        </p:nvSpPr>
        <p:spPr>
          <a:xfrm>
            <a:off x="907650" y="1572600"/>
            <a:ext cx="6112200" cy="9912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a:solidFill>
                  <a:schemeClr val="lt1"/>
                </a:solidFill>
                <a:latin typeface="Archivo Medium"/>
                <a:ea typeface="Archivo Medium"/>
                <a:cs typeface="Archivo Medium"/>
                <a:sym typeface="Archivo Medium"/>
              </a:rPr>
              <a:t>Vida de estrella</a:t>
            </a:r>
            <a:endParaRPr>
              <a:solidFill>
                <a:schemeClr val="lt1"/>
              </a:solidFill>
              <a:latin typeface="Archivo Medium"/>
              <a:ea typeface="Archivo Medium"/>
              <a:cs typeface="Archivo Medium"/>
              <a:sym typeface="Archivo Medium"/>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100">
                <a:solidFill>
                  <a:schemeClr val="lt1"/>
                </a:solidFill>
                <a:latin typeface="Archivo Light"/>
                <a:ea typeface="Archivo Light"/>
                <a:cs typeface="Archivo Light"/>
                <a:sym typeface="Archivo Light"/>
              </a:rPr>
              <a:t>Los estudiantes podrán conocer el proceso por el que pasan las estrellas durante su larga vida y trabajar en concreto con el concepto de fusión nuclear.</a:t>
            </a:r>
            <a:endParaRPr sz="1100">
              <a:solidFill>
                <a:schemeClr val="lt1"/>
              </a:solidFill>
              <a:latin typeface="Archivo Light"/>
              <a:ea typeface="Archivo Light"/>
              <a:cs typeface="Archivo Light"/>
              <a:sym typeface="Archivo Light"/>
            </a:endParaRPr>
          </a:p>
        </p:txBody>
      </p:sp>
      <p:sp>
        <p:nvSpPr>
          <p:cNvPr id="91" name="Google Shape;91;p14"/>
          <p:cNvSpPr txBox="1"/>
          <p:nvPr/>
        </p:nvSpPr>
        <p:spPr>
          <a:xfrm>
            <a:off x="907650" y="1072550"/>
            <a:ext cx="4912200" cy="4617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lang="es" sz="1800">
                <a:solidFill>
                  <a:srgbClr val="B5A2CE"/>
                </a:solidFill>
                <a:latin typeface="Helvetica Neue"/>
                <a:ea typeface="Helvetica Neue"/>
                <a:cs typeface="Helvetica Neue"/>
                <a:sym typeface="Helvetica Neue"/>
              </a:rPr>
              <a:t>ACTIVIDAD</a:t>
            </a:r>
            <a:endParaRPr b="1" sz="1800">
              <a:solidFill>
                <a:srgbClr val="B5A2CE"/>
              </a:solidFill>
              <a:latin typeface="Helvetica Neue"/>
              <a:ea typeface="Helvetica Neue"/>
              <a:cs typeface="Helvetica Neue"/>
              <a:sym typeface="Helvetica Neue"/>
            </a:endParaRPr>
          </a:p>
        </p:txBody>
      </p:sp>
      <p:sp>
        <p:nvSpPr>
          <p:cNvPr id="92" name="Google Shape;92;p14"/>
          <p:cNvSpPr/>
          <p:nvPr/>
        </p:nvSpPr>
        <p:spPr>
          <a:xfrm>
            <a:off x="604575" y="3333450"/>
            <a:ext cx="2089200" cy="1791600"/>
          </a:xfrm>
          <a:prstGeom prst="roundRect">
            <a:avLst>
              <a:gd fmla="val 14069"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Conocer las fases de la vida de una estrella y cómo impactan en la formación de vida en el universo.</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93" name="Google Shape;93;p14"/>
          <p:cNvSpPr/>
          <p:nvPr/>
        </p:nvSpPr>
        <p:spPr>
          <a:xfrm>
            <a:off x="975824" y="3143645"/>
            <a:ext cx="1346700" cy="441900"/>
          </a:xfrm>
          <a:prstGeom prst="roundRect">
            <a:avLst>
              <a:gd fmla="val 50000" name="adj"/>
            </a:avLst>
          </a:prstGeom>
          <a:solidFill>
            <a:srgbClr val="594B9A"/>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l">
              <a:spcBef>
                <a:spcPts val="0"/>
              </a:spcBef>
              <a:spcAft>
                <a:spcPts val="0"/>
              </a:spcAft>
              <a:buClr>
                <a:schemeClr val="dk1"/>
              </a:buClr>
              <a:buSzPts val="1100"/>
              <a:buFont typeface="Arial"/>
              <a:buNone/>
            </a:pPr>
            <a:r>
              <a:rPr lang="es" sz="1200">
                <a:solidFill>
                  <a:schemeClr val="lt1"/>
                </a:solidFill>
                <a:latin typeface="Archivo Medium"/>
                <a:ea typeface="Archivo Medium"/>
                <a:cs typeface="Archivo Medium"/>
                <a:sym typeface="Archivo Medium"/>
              </a:rPr>
              <a:t>PROPÓSITO</a:t>
            </a:r>
            <a:endParaRPr sz="1200">
              <a:solidFill>
                <a:schemeClr val="lt1"/>
              </a:solidFill>
              <a:latin typeface="Archivo Medium"/>
              <a:ea typeface="Archivo Medium"/>
              <a:cs typeface="Archivo Medium"/>
              <a:sym typeface="Archivo Medium"/>
            </a:endParaRPr>
          </a:p>
        </p:txBody>
      </p:sp>
      <p:sp>
        <p:nvSpPr>
          <p:cNvPr id="94" name="Google Shape;94;p14"/>
          <p:cNvSpPr/>
          <p:nvPr/>
        </p:nvSpPr>
        <p:spPr>
          <a:xfrm>
            <a:off x="2908775" y="3333450"/>
            <a:ext cx="2089200" cy="2072400"/>
          </a:xfrm>
          <a:prstGeom prst="roundRect">
            <a:avLst>
              <a:gd fmla="val 14069"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rPr b="1" lang="es" sz="1100">
                <a:solidFill>
                  <a:srgbClr val="201245"/>
                </a:solidFill>
                <a:latin typeface="Archivo"/>
                <a:ea typeface="Archivo"/>
                <a:cs typeface="Archivo"/>
                <a:sym typeface="Archivo"/>
              </a:rPr>
              <a:t>· </a:t>
            </a:r>
            <a:r>
              <a:rPr lang="es" sz="1200">
                <a:solidFill>
                  <a:srgbClr val="201245"/>
                </a:solidFill>
                <a:latin typeface="Archivo Light"/>
                <a:ea typeface="Archivo Light"/>
                <a:cs typeface="Archivo Light"/>
                <a:sym typeface="Archivo Light"/>
              </a:rPr>
              <a:t>Cartulina, impresora</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y hojas tamaño carta.</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rPr b="1" lang="es" sz="1100">
                <a:solidFill>
                  <a:srgbClr val="201245"/>
                </a:solidFill>
                <a:latin typeface="Archivo"/>
                <a:ea typeface="Archivo"/>
                <a:cs typeface="Archivo"/>
                <a:sym typeface="Archivo"/>
              </a:rPr>
              <a:t>· </a:t>
            </a:r>
            <a:r>
              <a:rPr lang="es" sz="1200">
                <a:solidFill>
                  <a:srgbClr val="201245"/>
                </a:solidFill>
                <a:latin typeface="Archivo Light"/>
                <a:ea typeface="Archivo Light"/>
                <a:cs typeface="Archivo Light"/>
                <a:sym typeface="Archivo Light"/>
              </a:rPr>
              <a:t>Imprimir set de cartas del juego: Vida de estrella (*adjunta) considerando 6 a 8 por grupo.</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95" name="Google Shape;95;p14"/>
          <p:cNvSpPr/>
          <p:nvPr/>
        </p:nvSpPr>
        <p:spPr>
          <a:xfrm>
            <a:off x="3202925" y="3143648"/>
            <a:ext cx="1500900" cy="441900"/>
          </a:xfrm>
          <a:prstGeom prst="roundRect">
            <a:avLst>
              <a:gd fmla="val 50000" name="adj"/>
            </a:avLst>
          </a:prstGeom>
          <a:solidFill>
            <a:srgbClr val="594B9A"/>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ctr">
              <a:spcBef>
                <a:spcPts val="0"/>
              </a:spcBef>
              <a:spcAft>
                <a:spcPts val="0"/>
              </a:spcAft>
              <a:buClr>
                <a:schemeClr val="dk1"/>
              </a:buClr>
              <a:buSzPts val="1100"/>
              <a:buFont typeface="Arial"/>
              <a:buNone/>
            </a:pPr>
            <a:r>
              <a:rPr lang="es" sz="1200">
                <a:solidFill>
                  <a:schemeClr val="lt1"/>
                </a:solidFill>
                <a:latin typeface="Archivo Medium"/>
                <a:ea typeface="Archivo Medium"/>
                <a:cs typeface="Archivo Medium"/>
                <a:sym typeface="Archivo Medium"/>
              </a:rPr>
              <a:t>MATERIALES</a:t>
            </a:r>
            <a:endParaRPr sz="1200">
              <a:solidFill>
                <a:schemeClr val="lt1"/>
              </a:solidFill>
              <a:latin typeface="Archivo Medium"/>
              <a:ea typeface="Archivo Medium"/>
              <a:cs typeface="Archivo Medium"/>
              <a:sym typeface="Archivo Medium"/>
            </a:endParaRPr>
          </a:p>
        </p:txBody>
      </p:sp>
      <p:sp>
        <p:nvSpPr>
          <p:cNvPr id="96" name="Google Shape;96;p14"/>
          <p:cNvSpPr/>
          <p:nvPr/>
        </p:nvSpPr>
        <p:spPr>
          <a:xfrm>
            <a:off x="5212975" y="3333450"/>
            <a:ext cx="2089200" cy="2244000"/>
          </a:xfrm>
          <a:prstGeom prst="roundRect">
            <a:avLst>
              <a:gd fmla="val 14069" name="adj"/>
            </a:avLst>
          </a:prstGeom>
          <a:solidFill>
            <a:srgbClr val="FFFFFF"/>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468000">
            <a:noAutofit/>
          </a:bodyPr>
          <a:lstStyle/>
          <a:p>
            <a:pPr indent="0" lvl="0" marL="0" rtl="0" algn="ctr">
              <a:lnSpc>
                <a:spcPct val="115000"/>
              </a:lnSpc>
              <a:spcBef>
                <a:spcPts val="0"/>
              </a:spcBef>
              <a:spcAft>
                <a:spcPts val="0"/>
              </a:spcAft>
              <a:buClr>
                <a:schemeClr val="dk1"/>
              </a:buClr>
              <a:buSzPts val="1100"/>
              <a:buFont typeface="Arial"/>
              <a:buNone/>
            </a:pPr>
            <a:r>
              <a:rPr lang="es" sz="1200">
                <a:solidFill>
                  <a:srgbClr val="201245"/>
                </a:solidFill>
                <a:latin typeface="Archivo Light"/>
                <a:ea typeface="Archivo Light"/>
                <a:cs typeface="Archivo Light"/>
                <a:sym typeface="Archivo Light"/>
              </a:rPr>
              <a:t>Esta actividad tiene distintos niveles de profundidad dependiendo del nivel. El juego se puede ir modificando en función de esta variaciones.</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ctr">
              <a:lnSpc>
                <a:spcPct val="115000"/>
              </a:lnSpc>
              <a:spcBef>
                <a:spcPts val="0"/>
              </a:spcBef>
              <a:spcAft>
                <a:spcPts val="0"/>
              </a:spcAft>
              <a:buClr>
                <a:schemeClr val="dk1"/>
              </a:buClr>
              <a:buSzPts val="1100"/>
              <a:buFont typeface="Arial"/>
              <a:buNone/>
            </a:pPr>
            <a:r>
              <a:t/>
            </a:r>
            <a:endParaRPr sz="12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97" name="Google Shape;97;p14"/>
          <p:cNvSpPr/>
          <p:nvPr/>
        </p:nvSpPr>
        <p:spPr>
          <a:xfrm>
            <a:off x="5812675" y="3143648"/>
            <a:ext cx="889800" cy="441900"/>
          </a:xfrm>
          <a:prstGeom prst="roundRect">
            <a:avLst>
              <a:gd fmla="val 50000" name="adj"/>
            </a:avLst>
          </a:prstGeom>
          <a:solidFill>
            <a:srgbClr val="594B9A"/>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ctr">
              <a:spcBef>
                <a:spcPts val="0"/>
              </a:spcBef>
              <a:spcAft>
                <a:spcPts val="0"/>
              </a:spcAft>
              <a:buClr>
                <a:schemeClr val="dk1"/>
              </a:buClr>
              <a:buSzPts val="1100"/>
              <a:buFont typeface="Arial"/>
              <a:buNone/>
            </a:pPr>
            <a:r>
              <a:rPr lang="es" sz="1200">
                <a:solidFill>
                  <a:schemeClr val="lt1"/>
                </a:solidFill>
                <a:latin typeface="Archivo Medium"/>
                <a:ea typeface="Archivo Medium"/>
                <a:cs typeface="Archivo Medium"/>
                <a:sym typeface="Archivo Medium"/>
              </a:rPr>
              <a:t>TIPS</a:t>
            </a:r>
            <a:endParaRPr sz="1200">
              <a:solidFill>
                <a:schemeClr val="lt1"/>
              </a:solidFill>
              <a:latin typeface="Archivo Medium"/>
              <a:ea typeface="Archivo Medium"/>
              <a:cs typeface="Archivo Medium"/>
              <a:sym typeface="Archivo Medium"/>
            </a:endParaRPr>
          </a:p>
        </p:txBody>
      </p:sp>
      <p:sp>
        <p:nvSpPr>
          <p:cNvPr id="98" name="Google Shape;98;p14"/>
          <p:cNvSpPr/>
          <p:nvPr/>
        </p:nvSpPr>
        <p:spPr>
          <a:xfrm>
            <a:off x="5676125" y="444600"/>
            <a:ext cx="1638900" cy="321000"/>
          </a:xfrm>
          <a:prstGeom prst="roundRect">
            <a:avLst>
              <a:gd fmla="val 50000" name="adj"/>
            </a:avLst>
          </a:prstGeom>
          <a:noFill/>
          <a:ln cap="flat" cmpd="sng" w="9525">
            <a:solidFill>
              <a:srgbClr val="B5A2CE"/>
            </a:solidFill>
            <a:prstDash val="solid"/>
            <a:round/>
            <a:headEnd len="sm" w="sm" type="none"/>
            <a:tailEnd len="sm" w="sm" type="none"/>
          </a:ln>
        </p:spPr>
        <p:txBody>
          <a:bodyPr anchorCtr="0" anchor="ctr" bIns="91425" lIns="90000" spcFirstLastPara="1" rIns="91425" wrap="square" tIns="91425">
            <a:noAutofit/>
          </a:bodyPr>
          <a:lstStyle/>
          <a:p>
            <a:pPr indent="0" lvl="0" marL="0" rtl="0" algn="ctr">
              <a:spcBef>
                <a:spcPts val="0"/>
              </a:spcBef>
              <a:spcAft>
                <a:spcPts val="0"/>
              </a:spcAft>
              <a:buNone/>
            </a:pPr>
            <a:r>
              <a:rPr lang="es" sz="1000">
                <a:solidFill>
                  <a:srgbClr val="B5A2CE"/>
                </a:solidFill>
                <a:latin typeface="Archivo Medium"/>
                <a:ea typeface="Archivo Medium"/>
                <a:cs typeface="Archivo Medium"/>
                <a:sym typeface="Archivo Medium"/>
              </a:rPr>
              <a:t>VIDA DE ESTRELLA</a:t>
            </a:r>
            <a:endParaRPr sz="1000">
              <a:solidFill>
                <a:srgbClr val="B5A2CE"/>
              </a:solidFill>
              <a:latin typeface="Archivo Medium"/>
              <a:ea typeface="Archivo Medium"/>
              <a:cs typeface="Archivo Medium"/>
              <a:sym typeface="Archivo Medium"/>
            </a:endParaRPr>
          </a:p>
        </p:txBody>
      </p:sp>
      <p:pic>
        <p:nvPicPr>
          <p:cNvPr id="99" name="Google Shape;99;p14"/>
          <p:cNvPicPr preferRelativeResize="0"/>
          <p:nvPr/>
        </p:nvPicPr>
        <p:blipFill>
          <a:blip r:embed="rId3">
            <a:alphaModFix/>
          </a:blip>
          <a:stretch>
            <a:fillRect/>
          </a:stretch>
        </p:blipFill>
        <p:spPr>
          <a:xfrm>
            <a:off x="2362850" y="5874159"/>
            <a:ext cx="3201802" cy="32018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245"/>
        </a:solidFill>
      </p:bgPr>
    </p:bg>
    <p:spTree>
      <p:nvGrpSpPr>
        <p:cNvPr id="103" name="Shape 103"/>
        <p:cNvGrpSpPr/>
        <p:nvPr/>
      </p:nvGrpSpPr>
      <p:grpSpPr>
        <a:xfrm>
          <a:off x="0" y="0"/>
          <a:ext cx="0" cy="0"/>
          <a:chOff x="0" y="0"/>
          <a:chExt cx="0" cy="0"/>
        </a:xfrm>
      </p:grpSpPr>
      <p:sp>
        <p:nvSpPr>
          <p:cNvPr id="104" name="Google Shape;104;p15"/>
          <p:cNvSpPr/>
          <p:nvPr/>
        </p:nvSpPr>
        <p:spPr>
          <a:xfrm>
            <a:off x="604569" y="9474775"/>
            <a:ext cx="361800" cy="321000"/>
          </a:xfrm>
          <a:prstGeom prst="roundRect">
            <a:avLst>
              <a:gd fmla="val 0" name="adj"/>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es" sz="1000">
                <a:solidFill>
                  <a:srgbClr val="B5A2CE"/>
                </a:solidFill>
                <a:latin typeface="Archivo Medium"/>
                <a:ea typeface="Archivo Medium"/>
                <a:cs typeface="Archivo Medium"/>
                <a:sym typeface="Archivo Medium"/>
              </a:rPr>
              <a:t>P.03</a:t>
            </a:r>
            <a:endParaRPr sz="1000">
              <a:solidFill>
                <a:srgbClr val="B5A2CE"/>
              </a:solidFill>
              <a:latin typeface="Archivo Medium"/>
              <a:ea typeface="Archivo Medium"/>
              <a:cs typeface="Archivo Medium"/>
              <a:sym typeface="Archivo Medium"/>
            </a:endParaRPr>
          </a:p>
        </p:txBody>
      </p:sp>
      <p:sp>
        <p:nvSpPr>
          <p:cNvPr id="105" name="Google Shape;105;p15"/>
          <p:cNvSpPr/>
          <p:nvPr/>
        </p:nvSpPr>
        <p:spPr>
          <a:xfrm>
            <a:off x="932350" y="1091989"/>
            <a:ext cx="6087600" cy="4265400"/>
          </a:xfrm>
          <a:prstGeom prst="roundRect">
            <a:avLst>
              <a:gd fmla="val 14069" name="adj"/>
            </a:avLst>
          </a:prstGeom>
          <a:solidFill>
            <a:srgbClr val="E2D2F6"/>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540000">
            <a:noAutofit/>
          </a:bodyPr>
          <a:lstStyle/>
          <a:p>
            <a:pPr indent="0" lvl="0" marL="0" rtl="0" algn="l">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a:t>
            </a:r>
            <a:endParaRPr sz="11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106" name="Google Shape;106;p15"/>
          <p:cNvSpPr txBox="1"/>
          <p:nvPr/>
        </p:nvSpPr>
        <p:spPr>
          <a:xfrm>
            <a:off x="3672018" y="1270126"/>
            <a:ext cx="3344700" cy="4002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a:solidFill>
                  <a:srgbClr val="201245"/>
                </a:solidFill>
                <a:latin typeface="Archivo Medium"/>
                <a:ea typeface="Archivo Medium"/>
                <a:cs typeface="Archivo Medium"/>
                <a:sym typeface="Archivo Medium"/>
              </a:rPr>
              <a:t>Consideraciones para Diversificar</a:t>
            </a:r>
            <a:endParaRPr sz="1100">
              <a:solidFill>
                <a:srgbClr val="201245"/>
              </a:solidFill>
              <a:latin typeface="Archivo Light"/>
              <a:ea typeface="Archivo Light"/>
              <a:cs typeface="Archivo Light"/>
              <a:sym typeface="Archivo Light"/>
            </a:endParaRPr>
          </a:p>
        </p:txBody>
      </p:sp>
      <p:sp>
        <p:nvSpPr>
          <p:cNvPr id="107" name="Google Shape;107;p15"/>
          <p:cNvSpPr txBox="1"/>
          <p:nvPr/>
        </p:nvSpPr>
        <p:spPr>
          <a:xfrm>
            <a:off x="3672025" y="2215985"/>
            <a:ext cx="3046500" cy="9381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El interés por la escritura en braille, aunque en su grupo no haya estudiantes con discapacidad visual, esta es una forma de promover el reconocimiento y valoración por la diversidad.</a:t>
            </a:r>
            <a:endParaRPr sz="1100">
              <a:solidFill>
                <a:srgbClr val="201245"/>
              </a:solidFill>
              <a:latin typeface="Archivo Light"/>
              <a:ea typeface="Archivo Light"/>
              <a:cs typeface="Archivo Light"/>
              <a:sym typeface="Archivo Light"/>
            </a:endParaRPr>
          </a:p>
        </p:txBody>
      </p:sp>
      <p:sp>
        <p:nvSpPr>
          <p:cNvPr id="108" name="Google Shape;108;p15"/>
          <p:cNvSpPr/>
          <p:nvPr/>
        </p:nvSpPr>
        <p:spPr>
          <a:xfrm>
            <a:off x="3685774" y="1766276"/>
            <a:ext cx="1346700" cy="441900"/>
          </a:xfrm>
          <a:prstGeom prst="roundRect">
            <a:avLst>
              <a:gd fmla="val 50000" name="adj"/>
            </a:avLst>
          </a:prstGeom>
          <a:solidFill>
            <a:srgbClr val="058B54"/>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l">
              <a:spcBef>
                <a:spcPts val="0"/>
              </a:spcBef>
              <a:spcAft>
                <a:spcPts val="0"/>
              </a:spcAft>
              <a:buClr>
                <a:schemeClr val="dk1"/>
              </a:buClr>
              <a:buSzPts val="1100"/>
              <a:buFont typeface="Arial"/>
              <a:buNone/>
            </a:pPr>
            <a:r>
              <a:rPr lang="es" sz="1200">
                <a:solidFill>
                  <a:schemeClr val="lt1"/>
                </a:solidFill>
                <a:latin typeface="Archivo Medium"/>
                <a:ea typeface="Archivo Medium"/>
                <a:cs typeface="Archivo Medium"/>
                <a:sym typeface="Archivo Medium"/>
              </a:rPr>
              <a:t>PROMOVER</a:t>
            </a:r>
            <a:endParaRPr sz="1200">
              <a:solidFill>
                <a:schemeClr val="lt1"/>
              </a:solidFill>
              <a:latin typeface="Archivo Medium"/>
              <a:ea typeface="Archivo Medium"/>
              <a:cs typeface="Archivo Medium"/>
              <a:sym typeface="Archivo Medium"/>
            </a:endParaRPr>
          </a:p>
        </p:txBody>
      </p:sp>
      <p:sp>
        <p:nvSpPr>
          <p:cNvPr id="109" name="Google Shape;109;p15"/>
          <p:cNvSpPr txBox="1"/>
          <p:nvPr/>
        </p:nvSpPr>
        <p:spPr>
          <a:xfrm>
            <a:off x="3672025" y="3863910"/>
            <a:ext cx="3046500" cy="11328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Entregar el material listo para ser aplicado, el proceso de construcción permitirá que los y las estudiantes conozcan las etapas y se preparen para jugar. Evita dar respuestas, el juego invita a aprender desde el error.</a:t>
            </a:r>
            <a:endParaRPr sz="1100">
              <a:solidFill>
                <a:srgbClr val="201245"/>
              </a:solidFill>
              <a:latin typeface="Archivo Light"/>
              <a:ea typeface="Archivo Light"/>
              <a:cs typeface="Archivo Light"/>
              <a:sym typeface="Archivo Light"/>
            </a:endParaRPr>
          </a:p>
        </p:txBody>
      </p:sp>
      <p:sp>
        <p:nvSpPr>
          <p:cNvPr id="110" name="Google Shape;110;p15"/>
          <p:cNvSpPr/>
          <p:nvPr/>
        </p:nvSpPr>
        <p:spPr>
          <a:xfrm>
            <a:off x="3685775" y="3414200"/>
            <a:ext cx="1019700" cy="441900"/>
          </a:xfrm>
          <a:prstGeom prst="roundRect">
            <a:avLst>
              <a:gd fmla="val 50000" name="adj"/>
            </a:avLst>
          </a:prstGeom>
          <a:solidFill>
            <a:srgbClr val="E8563D"/>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l">
              <a:spcBef>
                <a:spcPts val="0"/>
              </a:spcBef>
              <a:spcAft>
                <a:spcPts val="0"/>
              </a:spcAft>
              <a:buClr>
                <a:schemeClr val="dk1"/>
              </a:buClr>
              <a:buSzPts val="1100"/>
              <a:buFont typeface="Arial"/>
              <a:buNone/>
            </a:pPr>
            <a:r>
              <a:rPr lang="es" sz="1200">
                <a:solidFill>
                  <a:schemeClr val="lt1"/>
                </a:solidFill>
                <a:latin typeface="Archivo Medium"/>
                <a:ea typeface="Archivo Medium"/>
                <a:cs typeface="Archivo Medium"/>
                <a:sym typeface="Archivo Medium"/>
              </a:rPr>
              <a:t>EVITAR</a:t>
            </a:r>
            <a:endParaRPr sz="1200">
              <a:solidFill>
                <a:schemeClr val="lt1"/>
              </a:solidFill>
              <a:latin typeface="Archivo Medium"/>
              <a:ea typeface="Archivo Medium"/>
              <a:cs typeface="Archivo Medium"/>
              <a:sym typeface="Archivo Medium"/>
            </a:endParaRPr>
          </a:p>
        </p:txBody>
      </p:sp>
      <p:pic>
        <p:nvPicPr>
          <p:cNvPr id="111" name="Google Shape;111;p15"/>
          <p:cNvPicPr preferRelativeResize="0"/>
          <p:nvPr/>
        </p:nvPicPr>
        <p:blipFill rotWithShape="1">
          <a:blip r:embed="rId3">
            <a:alphaModFix/>
          </a:blip>
          <a:srcRect b="0" l="0" r="0" t="0"/>
          <a:stretch/>
        </p:blipFill>
        <p:spPr>
          <a:xfrm>
            <a:off x="1314214" y="1751937"/>
            <a:ext cx="2012700" cy="3019500"/>
          </a:xfrm>
          <a:prstGeom prst="roundRect">
            <a:avLst>
              <a:gd fmla="val 16782" name="adj"/>
            </a:avLst>
          </a:prstGeom>
          <a:noFill/>
          <a:ln>
            <a:noFill/>
          </a:ln>
        </p:spPr>
      </p:pic>
      <p:sp>
        <p:nvSpPr>
          <p:cNvPr id="112" name="Google Shape;112;p15"/>
          <p:cNvSpPr txBox="1"/>
          <p:nvPr/>
        </p:nvSpPr>
        <p:spPr>
          <a:xfrm>
            <a:off x="907650" y="6401275"/>
            <a:ext cx="6112200" cy="15576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a:solidFill>
                  <a:schemeClr val="lt1"/>
                </a:solidFill>
                <a:latin typeface="Archivo Medium"/>
                <a:ea typeface="Archivo Medium"/>
                <a:cs typeface="Archivo Medium"/>
                <a:sym typeface="Archivo Medium"/>
              </a:rPr>
              <a:t>Vida de estrella</a:t>
            </a:r>
            <a:endParaRPr>
              <a:solidFill>
                <a:schemeClr val="lt1"/>
              </a:solidFill>
              <a:latin typeface="Archivo Medium"/>
              <a:ea typeface="Archivo Medium"/>
              <a:cs typeface="Archivo Medium"/>
              <a:sym typeface="Archivo Medium"/>
            </a:endParaRPr>
          </a:p>
          <a:p>
            <a:pPr indent="0" lvl="0" marL="0" rtl="0" algn="just">
              <a:lnSpc>
                <a:spcPct val="115000"/>
              </a:lnSpc>
              <a:spcBef>
                <a:spcPts val="0"/>
              </a:spcBef>
              <a:spcAft>
                <a:spcPts val="0"/>
              </a:spcAft>
              <a:buClr>
                <a:schemeClr val="dk1"/>
              </a:buClr>
              <a:buSzPts val="1100"/>
              <a:buFont typeface="Arial"/>
              <a:buNone/>
            </a:pPr>
            <a:r>
              <a:t/>
            </a:r>
            <a:endParaRPr>
              <a:solidFill>
                <a:schemeClr val="lt1"/>
              </a:solidFill>
              <a:latin typeface="Archivo Medium"/>
              <a:ea typeface="Archivo Medium"/>
              <a:cs typeface="Archivo Medium"/>
              <a:sym typeface="Archivo Medium"/>
            </a:endParaRPr>
          </a:p>
          <a:p>
            <a:pPr indent="0" lvl="0" marL="0" rtl="0" algn="l">
              <a:lnSpc>
                <a:spcPct val="115000"/>
              </a:lnSpc>
              <a:spcBef>
                <a:spcPts val="0"/>
              </a:spcBef>
              <a:spcAft>
                <a:spcPts val="0"/>
              </a:spcAft>
              <a:buClr>
                <a:schemeClr val="dk1"/>
              </a:buClr>
              <a:buSzPts val="1100"/>
              <a:buFont typeface="Arial"/>
              <a:buNone/>
            </a:pPr>
            <a:r>
              <a:rPr b="1" lang="es">
                <a:solidFill>
                  <a:schemeClr val="lt1"/>
                </a:solidFill>
                <a:latin typeface="Archivo"/>
                <a:ea typeface="Archivo"/>
                <a:cs typeface="Archivo"/>
                <a:sym typeface="Archivo"/>
              </a:rPr>
              <a:t>PREGUNTAS ACTIVADORAS</a:t>
            </a:r>
            <a:endParaRPr b="1">
              <a:solidFill>
                <a:schemeClr val="lt1"/>
              </a:solidFill>
              <a:latin typeface="Archivo"/>
              <a:ea typeface="Archivo"/>
              <a:cs typeface="Archivo"/>
              <a:sym typeface="Archivo"/>
            </a:endParaRPr>
          </a:p>
          <a:p>
            <a:pPr indent="0" lvl="0" marL="0" rtl="0" algn="l">
              <a:lnSpc>
                <a:spcPct val="115000"/>
              </a:lnSpc>
              <a:spcBef>
                <a:spcPts val="0"/>
              </a:spcBef>
              <a:spcAft>
                <a:spcPts val="0"/>
              </a:spcAft>
              <a:buClr>
                <a:schemeClr val="dk1"/>
              </a:buClr>
              <a:buSzPts val="1100"/>
              <a:buFont typeface="Arial"/>
              <a:buNone/>
            </a:pPr>
            <a:r>
              <a:rPr b="1" i="1" lang="es" sz="1300">
                <a:solidFill>
                  <a:srgbClr val="5EB0BC"/>
                </a:solidFill>
                <a:latin typeface="Archivo"/>
                <a:ea typeface="Archivo"/>
                <a:cs typeface="Archivo"/>
                <a:sym typeface="Archivo"/>
              </a:rPr>
              <a:t>¿Cómo nace una estrella? ¿De qué están hechas las estrellas? ¿Por qué algunas estrellas brillan más que otras? ¿Cómo muere una estrella? </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113" name="Google Shape;113;p15"/>
          <p:cNvSpPr txBox="1"/>
          <p:nvPr/>
        </p:nvSpPr>
        <p:spPr>
          <a:xfrm>
            <a:off x="907650" y="5901225"/>
            <a:ext cx="4912200" cy="4617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lang="es" sz="1800">
                <a:solidFill>
                  <a:srgbClr val="B5A2CE"/>
                </a:solidFill>
                <a:latin typeface="Helvetica Neue"/>
                <a:ea typeface="Helvetica Neue"/>
                <a:cs typeface="Helvetica Neue"/>
                <a:sym typeface="Helvetica Neue"/>
              </a:rPr>
              <a:t>ACTIVIDAD</a:t>
            </a:r>
            <a:endParaRPr b="1" sz="1800">
              <a:solidFill>
                <a:srgbClr val="B5A2CE"/>
              </a:solidFill>
              <a:latin typeface="Helvetica Neue"/>
              <a:ea typeface="Helvetica Neue"/>
              <a:cs typeface="Helvetica Neue"/>
              <a:sym typeface="Helvetica Neue"/>
            </a:endParaRPr>
          </a:p>
        </p:txBody>
      </p:sp>
      <p:sp>
        <p:nvSpPr>
          <p:cNvPr id="114" name="Google Shape;114;p15"/>
          <p:cNvSpPr/>
          <p:nvPr/>
        </p:nvSpPr>
        <p:spPr>
          <a:xfrm>
            <a:off x="5676125" y="444600"/>
            <a:ext cx="1638900" cy="321000"/>
          </a:xfrm>
          <a:prstGeom prst="roundRect">
            <a:avLst>
              <a:gd fmla="val 50000" name="adj"/>
            </a:avLst>
          </a:prstGeom>
          <a:noFill/>
          <a:ln cap="flat" cmpd="sng" w="9525">
            <a:solidFill>
              <a:srgbClr val="B5A2CE"/>
            </a:solidFill>
            <a:prstDash val="solid"/>
            <a:round/>
            <a:headEnd len="sm" w="sm" type="none"/>
            <a:tailEnd len="sm" w="sm" type="none"/>
          </a:ln>
        </p:spPr>
        <p:txBody>
          <a:bodyPr anchorCtr="0" anchor="ctr" bIns="91425" lIns="90000" spcFirstLastPara="1" rIns="91425" wrap="square" tIns="91425">
            <a:noAutofit/>
          </a:bodyPr>
          <a:lstStyle/>
          <a:p>
            <a:pPr indent="0" lvl="0" marL="0" rtl="0" algn="ctr">
              <a:spcBef>
                <a:spcPts val="0"/>
              </a:spcBef>
              <a:spcAft>
                <a:spcPts val="0"/>
              </a:spcAft>
              <a:buNone/>
            </a:pPr>
            <a:r>
              <a:rPr lang="es" sz="1000">
                <a:solidFill>
                  <a:srgbClr val="B5A2CE"/>
                </a:solidFill>
                <a:latin typeface="Archivo Medium"/>
                <a:ea typeface="Archivo Medium"/>
                <a:cs typeface="Archivo Medium"/>
                <a:sym typeface="Archivo Medium"/>
              </a:rPr>
              <a:t>VIDA DE ESTRELLA</a:t>
            </a:r>
            <a:endParaRPr sz="1000">
              <a:solidFill>
                <a:srgbClr val="B5A2CE"/>
              </a:solidFill>
              <a:latin typeface="Archivo Medium"/>
              <a:ea typeface="Archivo Medium"/>
              <a:cs typeface="Archivo Medium"/>
              <a:sym typeface="Archivo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2F6"/>
        </a:solidFill>
      </p:bgPr>
    </p:bg>
    <p:spTree>
      <p:nvGrpSpPr>
        <p:cNvPr id="118" name="Shape 118"/>
        <p:cNvGrpSpPr/>
        <p:nvPr/>
      </p:nvGrpSpPr>
      <p:grpSpPr>
        <a:xfrm>
          <a:off x="0" y="0"/>
          <a:ext cx="0" cy="0"/>
          <a:chOff x="0" y="0"/>
          <a:chExt cx="0" cy="0"/>
        </a:xfrm>
      </p:grpSpPr>
      <p:sp>
        <p:nvSpPr>
          <p:cNvPr id="119" name="Google Shape;119;p16"/>
          <p:cNvSpPr/>
          <p:nvPr/>
        </p:nvSpPr>
        <p:spPr>
          <a:xfrm>
            <a:off x="604569" y="9474775"/>
            <a:ext cx="361800" cy="321000"/>
          </a:xfrm>
          <a:prstGeom prst="roundRect">
            <a:avLst>
              <a:gd fmla="val 0" name="adj"/>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es" sz="1000">
                <a:solidFill>
                  <a:srgbClr val="B5A2CE"/>
                </a:solidFill>
                <a:latin typeface="Archivo Medium"/>
                <a:ea typeface="Archivo Medium"/>
                <a:cs typeface="Archivo Medium"/>
                <a:sym typeface="Archivo Medium"/>
              </a:rPr>
              <a:t>P.04</a:t>
            </a:r>
            <a:endParaRPr sz="1000">
              <a:solidFill>
                <a:srgbClr val="B5A2CE"/>
              </a:solidFill>
              <a:latin typeface="Archivo Medium"/>
              <a:ea typeface="Archivo Medium"/>
              <a:cs typeface="Archivo Medium"/>
              <a:sym typeface="Archivo Medium"/>
            </a:endParaRPr>
          </a:p>
        </p:txBody>
      </p:sp>
      <p:sp>
        <p:nvSpPr>
          <p:cNvPr id="120" name="Google Shape;120;p16"/>
          <p:cNvSpPr txBox="1"/>
          <p:nvPr/>
        </p:nvSpPr>
        <p:spPr>
          <a:xfrm>
            <a:off x="907650" y="1072550"/>
            <a:ext cx="4912200" cy="4617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lang="es" sz="1800">
                <a:solidFill>
                  <a:srgbClr val="201245"/>
                </a:solidFill>
                <a:latin typeface="Helvetica Neue"/>
                <a:ea typeface="Helvetica Neue"/>
                <a:cs typeface="Helvetica Neue"/>
                <a:sym typeface="Helvetica Neue"/>
              </a:rPr>
              <a:t>DESARROLLO</a:t>
            </a:r>
            <a:endParaRPr b="1" sz="1800">
              <a:solidFill>
                <a:srgbClr val="201245"/>
              </a:solidFill>
              <a:latin typeface="Helvetica Neue"/>
              <a:ea typeface="Helvetica Neue"/>
              <a:cs typeface="Helvetica Neue"/>
              <a:sym typeface="Helvetica Neue"/>
            </a:endParaRPr>
          </a:p>
        </p:txBody>
      </p:sp>
      <p:sp>
        <p:nvSpPr>
          <p:cNvPr id="121" name="Google Shape;121;p16"/>
          <p:cNvSpPr/>
          <p:nvPr/>
        </p:nvSpPr>
        <p:spPr>
          <a:xfrm>
            <a:off x="932350" y="1658350"/>
            <a:ext cx="2826300" cy="1473300"/>
          </a:xfrm>
          <a:prstGeom prst="roundRect">
            <a:avLst>
              <a:gd fmla="val 14069" name="adj"/>
            </a:avLst>
          </a:prstGeom>
          <a:solidFill>
            <a:schemeClr val="lt1"/>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540000">
            <a:noAutofit/>
          </a:bodyPr>
          <a:lstStyle/>
          <a:p>
            <a:pPr indent="0" lvl="0" marL="0" rtl="0" algn="l">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a:t>
            </a:r>
            <a:endParaRPr sz="11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122" name="Google Shape;122;p16"/>
          <p:cNvSpPr/>
          <p:nvPr/>
        </p:nvSpPr>
        <p:spPr>
          <a:xfrm>
            <a:off x="605100" y="1904570"/>
            <a:ext cx="718500" cy="718500"/>
          </a:xfrm>
          <a:prstGeom prst="roundRect">
            <a:avLst>
              <a:gd fmla="val 16667" name="adj"/>
            </a:avLst>
          </a:prstGeom>
          <a:solidFill>
            <a:srgbClr val="EE7623"/>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2000">
                <a:solidFill>
                  <a:schemeClr val="lt1"/>
                </a:solidFill>
                <a:latin typeface="Archivo"/>
                <a:ea typeface="Archivo"/>
                <a:cs typeface="Archivo"/>
                <a:sym typeface="Archivo"/>
              </a:rPr>
              <a:t>01.</a:t>
            </a:r>
            <a:endParaRPr b="1" sz="2000">
              <a:solidFill>
                <a:schemeClr val="lt1"/>
              </a:solidFill>
              <a:latin typeface="Archivo"/>
              <a:ea typeface="Archivo"/>
              <a:cs typeface="Archivo"/>
              <a:sym typeface="Archivo"/>
            </a:endParaRPr>
          </a:p>
        </p:txBody>
      </p:sp>
      <p:sp>
        <p:nvSpPr>
          <p:cNvPr id="123" name="Google Shape;123;p16"/>
          <p:cNvSpPr txBox="1"/>
          <p:nvPr/>
        </p:nvSpPr>
        <p:spPr>
          <a:xfrm>
            <a:off x="1499400" y="1904575"/>
            <a:ext cx="2065200" cy="938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 sz="1100">
                <a:solidFill>
                  <a:srgbClr val="201245"/>
                </a:solidFill>
                <a:latin typeface="Archivo Light"/>
                <a:ea typeface="Archivo Light"/>
                <a:cs typeface="Archivo Light"/>
                <a:sym typeface="Archivo Light"/>
              </a:rPr>
              <a:t>Dividir al curso en grupos de 6 estudiantes. Cada grupo inicia conversando en torno a las preguntas de activación. </a:t>
            </a:r>
            <a:endParaRPr sz="1100">
              <a:solidFill>
                <a:srgbClr val="201245"/>
              </a:solidFill>
              <a:latin typeface="Archivo Light"/>
              <a:ea typeface="Archivo Light"/>
              <a:cs typeface="Archivo Light"/>
              <a:sym typeface="Archivo Light"/>
            </a:endParaRPr>
          </a:p>
        </p:txBody>
      </p:sp>
      <p:sp>
        <p:nvSpPr>
          <p:cNvPr id="124" name="Google Shape;124;p16"/>
          <p:cNvSpPr/>
          <p:nvPr/>
        </p:nvSpPr>
        <p:spPr>
          <a:xfrm>
            <a:off x="932350" y="3431275"/>
            <a:ext cx="2826300" cy="4800000"/>
          </a:xfrm>
          <a:prstGeom prst="roundRect">
            <a:avLst>
              <a:gd fmla="val 14069" name="adj"/>
            </a:avLst>
          </a:prstGeom>
          <a:solidFill>
            <a:schemeClr val="lt1"/>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540000">
            <a:noAutofit/>
          </a:bodyPr>
          <a:lstStyle/>
          <a:p>
            <a:pPr indent="0" lvl="0" marL="0" rtl="0" algn="l">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a:t>
            </a:r>
            <a:endParaRPr sz="11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125" name="Google Shape;125;p16"/>
          <p:cNvSpPr/>
          <p:nvPr/>
        </p:nvSpPr>
        <p:spPr>
          <a:xfrm>
            <a:off x="605100" y="3677464"/>
            <a:ext cx="718500" cy="718500"/>
          </a:xfrm>
          <a:prstGeom prst="roundRect">
            <a:avLst>
              <a:gd fmla="val 16667" name="adj"/>
            </a:avLst>
          </a:prstGeom>
          <a:solidFill>
            <a:srgbClr val="AB395F"/>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2000">
                <a:solidFill>
                  <a:schemeClr val="lt1"/>
                </a:solidFill>
                <a:latin typeface="Archivo"/>
                <a:ea typeface="Archivo"/>
                <a:cs typeface="Archivo"/>
                <a:sym typeface="Archivo"/>
              </a:rPr>
              <a:t>03.</a:t>
            </a:r>
            <a:endParaRPr b="1" sz="2000">
              <a:solidFill>
                <a:schemeClr val="lt1"/>
              </a:solidFill>
              <a:latin typeface="Archivo"/>
              <a:ea typeface="Archivo"/>
              <a:cs typeface="Archivo"/>
              <a:sym typeface="Archivo"/>
            </a:endParaRPr>
          </a:p>
        </p:txBody>
      </p:sp>
      <p:sp>
        <p:nvSpPr>
          <p:cNvPr id="126" name="Google Shape;126;p16"/>
          <p:cNvSpPr txBox="1"/>
          <p:nvPr/>
        </p:nvSpPr>
        <p:spPr>
          <a:xfrm>
            <a:off x="1499401" y="3677469"/>
            <a:ext cx="1980900" cy="4248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s" sz="1100">
                <a:solidFill>
                  <a:srgbClr val="201245"/>
                </a:solidFill>
                <a:latin typeface="Archivo"/>
                <a:ea typeface="Archivo"/>
                <a:cs typeface="Archivo"/>
                <a:sym typeface="Archivo"/>
              </a:rPr>
              <a:t>Preparación del juego</a:t>
            </a:r>
            <a:br>
              <a:rPr lang="es" sz="1100">
                <a:solidFill>
                  <a:srgbClr val="201245"/>
                </a:solidFill>
                <a:latin typeface="Archivo Light"/>
                <a:ea typeface="Archivo Light"/>
                <a:cs typeface="Archivo Light"/>
                <a:sym typeface="Archivo Light"/>
              </a:rPr>
            </a:br>
            <a:r>
              <a:rPr lang="es" sz="1100">
                <a:solidFill>
                  <a:srgbClr val="201245"/>
                </a:solidFill>
                <a:latin typeface="Archivo Light"/>
                <a:ea typeface="Archivo Light"/>
                <a:cs typeface="Archivo Light"/>
                <a:sym typeface="Archivo Light"/>
              </a:rPr>
              <a:t>Se le reparten un set de cartas (12)  por grupo, a cada estudiante le tocará preparar 2 cartas: pintarla, pegar en una cartulina y hacer el relieve de los puntos de braille con un lápiz. Mientras preparan el material, podrán leer para conocer las características de la etapa de la estrella que les tocó. </a:t>
            </a:r>
            <a:br>
              <a:rPr lang="es" sz="1100">
                <a:solidFill>
                  <a:srgbClr val="201245"/>
                </a:solidFill>
                <a:latin typeface="Archivo Light"/>
                <a:ea typeface="Archivo Light"/>
                <a:cs typeface="Archivo Light"/>
                <a:sym typeface="Archivo Light"/>
              </a:rPr>
            </a:br>
            <a:br>
              <a:rPr lang="es" sz="1100">
                <a:solidFill>
                  <a:srgbClr val="201245"/>
                </a:solidFill>
                <a:latin typeface="Archivo Light"/>
                <a:ea typeface="Archivo Light"/>
                <a:cs typeface="Archivo Light"/>
                <a:sym typeface="Archivo Light"/>
              </a:rPr>
            </a:br>
            <a:r>
              <a:rPr lang="es" sz="1100">
                <a:solidFill>
                  <a:srgbClr val="201245"/>
                </a:solidFill>
                <a:latin typeface="Archivo Light"/>
                <a:ea typeface="Archivo Light"/>
                <a:cs typeface="Archivo Light"/>
                <a:sym typeface="Archivo Light"/>
              </a:rPr>
              <a:t>Ej: Nebulosa de emisión: es donde nacen las estrellas y está formada por polvo y gas.) Esta información la encontrarán en un documento adjunto.</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None/>
            </a:pPr>
            <a:r>
              <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None/>
            </a:pPr>
            <a:r>
              <a:rPr lang="es" sz="1100">
                <a:solidFill>
                  <a:srgbClr val="201245"/>
                </a:solidFill>
                <a:latin typeface="Archivo Light"/>
                <a:ea typeface="Archivo Light"/>
                <a:cs typeface="Archivo Light"/>
                <a:sym typeface="Archivo Light"/>
              </a:rPr>
              <a:t>¡A jugar!</a:t>
            </a:r>
            <a:endParaRPr sz="1100">
              <a:solidFill>
                <a:srgbClr val="201245"/>
              </a:solidFill>
              <a:latin typeface="Archivo Light"/>
              <a:ea typeface="Archivo Light"/>
              <a:cs typeface="Archivo Light"/>
              <a:sym typeface="Archivo Light"/>
            </a:endParaRPr>
          </a:p>
        </p:txBody>
      </p:sp>
      <p:sp>
        <p:nvSpPr>
          <p:cNvPr id="127" name="Google Shape;127;p16"/>
          <p:cNvSpPr/>
          <p:nvPr/>
        </p:nvSpPr>
        <p:spPr>
          <a:xfrm>
            <a:off x="4449025" y="1658350"/>
            <a:ext cx="2571000" cy="2019000"/>
          </a:xfrm>
          <a:prstGeom prst="roundRect">
            <a:avLst>
              <a:gd fmla="val 11724" name="adj"/>
            </a:avLst>
          </a:prstGeom>
          <a:solidFill>
            <a:schemeClr val="lt1"/>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540000">
            <a:noAutofit/>
          </a:bodyPr>
          <a:lstStyle/>
          <a:p>
            <a:pPr indent="0" lvl="0" marL="0" rtl="0" algn="l">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a:t>
            </a:r>
            <a:endParaRPr sz="11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128" name="Google Shape;128;p16"/>
          <p:cNvSpPr/>
          <p:nvPr/>
        </p:nvSpPr>
        <p:spPr>
          <a:xfrm>
            <a:off x="4121784" y="1904570"/>
            <a:ext cx="718500" cy="718500"/>
          </a:xfrm>
          <a:prstGeom prst="roundRect">
            <a:avLst>
              <a:gd fmla="val 16667" name="adj"/>
            </a:avLst>
          </a:prstGeom>
          <a:solidFill>
            <a:srgbClr val="058B5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2000">
                <a:solidFill>
                  <a:schemeClr val="lt1"/>
                </a:solidFill>
                <a:latin typeface="Archivo"/>
                <a:ea typeface="Archivo"/>
                <a:cs typeface="Archivo"/>
                <a:sym typeface="Archivo"/>
              </a:rPr>
              <a:t>02.</a:t>
            </a:r>
            <a:endParaRPr b="1" sz="2000">
              <a:solidFill>
                <a:schemeClr val="lt1"/>
              </a:solidFill>
              <a:latin typeface="Archivo"/>
              <a:ea typeface="Archivo"/>
              <a:cs typeface="Archivo"/>
              <a:sym typeface="Archivo"/>
            </a:endParaRPr>
          </a:p>
        </p:txBody>
      </p:sp>
      <p:sp>
        <p:nvSpPr>
          <p:cNvPr id="129" name="Google Shape;129;p16"/>
          <p:cNvSpPr txBox="1"/>
          <p:nvPr/>
        </p:nvSpPr>
        <p:spPr>
          <a:xfrm>
            <a:off x="5016075" y="1904575"/>
            <a:ext cx="1737900" cy="1522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 sz="1100">
                <a:solidFill>
                  <a:srgbClr val="201245"/>
                </a:solidFill>
                <a:latin typeface="Archivo Light"/>
                <a:ea typeface="Archivo Light"/>
                <a:cs typeface="Archivo Light"/>
                <a:sym typeface="Archivo Light"/>
              </a:rPr>
              <a:t>Esta actividad consiste en un juego de cartas donde los estudiantes irán poniendo en orden las cartas según las etapas evolutivas de la vida de las estrellas.</a:t>
            </a:r>
            <a:endParaRPr sz="1100">
              <a:solidFill>
                <a:srgbClr val="201245"/>
              </a:solidFill>
              <a:latin typeface="Archivo Light"/>
              <a:ea typeface="Archivo Light"/>
              <a:cs typeface="Archivo Light"/>
              <a:sym typeface="Archivo Light"/>
            </a:endParaRPr>
          </a:p>
        </p:txBody>
      </p:sp>
      <p:sp>
        <p:nvSpPr>
          <p:cNvPr id="130" name="Google Shape;130;p16"/>
          <p:cNvSpPr/>
          <p:nvPr/>
        </p:nvSpPr>
        <p:spPr>
          <a:xfrm>
            <a:off x="5676125" y="444600"/>
            <a:ext cx="1638900" cy="321000"/>
          </a:xfrm>
          <a:prstGeom prst="roundRect">
            <a:avLst>
              <a:gd fmla="val 50000" name="adj"/>
            </a:avLst>
          </a:prstGeom>
          <a:noFill/>
          <a:ln cap="flat" cmpd="sng" w="9525">
            <a:solidFill>
              <a:srgbClr val="B5A2CE"/>
            </a:solidFill>
            <a:prstDash val="solid"/>
            <a:round/>
            <a:headEnd len="sm" w="sm" type="none"/>
            <a:tailEnd len="sm" w="sm" type="none"/>
          </a:ln>
        </p:spPr>
        <p:txBody>
          <a:bodyPr anchorCtr="0" anchor="ctr" bIns="91425" lIns="90000" spcFirstLastPara="1" rIns="91425" wrap="square" tIns="91425">
            <a:noAutofit/>
          </a:bodyPr>
          <a:lstStyle/>
          <a:p>
            <a:pPr indent="0" lvl="0" marL="0" rtl="0" algn="ctr">
              <a:spcBef>
                <a:spcPts val="0"/>
              </a:spcBef>
              <a:spcAft>
                <a:spcPts val="0"/>
              </a:spcAft>
              <a:buNone/>
            </a:pPr>
            <a:r>
              <a:rPr lang="es" sz="1000">
                <a:solidFill>
                  <a:srgbClr val="B5A2CE"/>
                </a:solidFill>
                <a:latin typeface="Archivo Medium"/>
                <a:ea typeface="Archivo Medium"/>
                <a:cs typeface="Archivo Medium"/>
                <a:sym typeface="Archivo Medium"/>
              </a:rPr>
              <a:t>VIDA DE ESTRELLA</a:t>
            </a:r>
            <a:endParaRPr sz="1000">
              <a:solidFill>
                <a:srgbClr val="B5A2CE"/>
              </a:solidFill>
              <a:latin typeface="Archivo Medium"/>
              <a:ea typeface="Archivo Medium"/>
              <a:cs typeface="Archivo Medium"/>
              <a:sym typeface="Archivo Medium"/>
            </a:endParaRPr>
          </a:p>
        </p:txBody>
      </p:sp>
      <p:sp>
        <p:nvSpPr>
          <p:cNvPr id="131" name="Google Shape;131;p16"/>
          <p:cNvSpPr/>
          <p:nvPr/>
        </p:nvSpPr>
        <p:spPr>
          <a:xfrm>
            <a:off x="4449025" y="3992400"/>
            <a:ext cx="2571000" cy="4800000"/>
          </a:xfrm>
          <a:prstGeom prst="roundRect">
            <a:avLst>
              <a:gd fmla="val 11724" name="adj"/>
            </a:avLst>
          </a:prstGeom>
          <a:solidFill>
            <a:srgbClr val="201245"/>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540000">
            <a:noAutofit/>
          </a:bodyPr>
          <a:lstStyle/>
          <a:p>
            <a:pPr indent="0" lvl="0" marL="0" rtl="0" algn="l">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a:t>
            </a:r>
            <a:endParaRPr sz="11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132" name="Google Shape;132;p16"/>
          <p:cNvSpPr txBox="1"/>
          <p:nvPr/>
        </p:nvSpPr>
        <p:spPr>
          <a:xfrm>
            <a:off x="4773075" y="4238625"/>
            <a:ext cx="1980900" cy="4233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s" sz="1000">
                <a:solidFill>
                  <a:schemeClr val="lt1"/>
                </a:solidFill>
                <a:latin typeface="Archivo"/>
                <a:ea typeface="Archivo"/>
                <a:cs typeface="Archivo"/>
                <a:sym typeface="Archivo"/>
              </a:rPr>
              <a:t>Instrucciones</a:t>
            </a:r>
            <a:endParaRPr b="1" sz="1000">
              <a:solidFill>
                <a:schemeClr val="lt1"/>
              </a:solidFill>
              <a:latin typeface="Archivo"/>
              <a:ea typeface="Archivo"/>
              <a:cs typeface="Archivo"/>
              <a:sym typeface="Archivo"/>
            </a:endParaRPr>
          </a:p>
          <a:p>
            <a:pPr indent="0" lvl="0" marL="0" rtl="0" algn="just">
              <a:lnSpc>
                <a:spcPct val="115000"/>
              </a:lnSpc>
              <a:spcBef>
                <a:spcPts val="0"/>
              </a:spcBef>
              <a:spcAft>
                <a:spcPts val="0"/>
              </a:spcAft>
              <a:buNone/>
            </a:pPr>
            <a:r>
              <a:rPr lang="es" sz="1000">
                <a:solidFill>
                  <a:schemeClr val="lt1"/>
                </a:solidFill>
                <a:latin typeface="Archivo Light"/>
                <a:ea typeface="Archivo Light"/>
                <a:cs typeface="Archivo Light"/>
                <a:sym typeface="Archivo Light"/>
              </a:rPr>
              <a:t>Una vez listas todas las cartas, pueden comenzar. El objetivo del juego es armar el ciclo de una estrella, ganando quienes terminen con más puntos.</a:t>
            </a:r>
            <a:endParaRPr sz="10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None/>
            </a:pPr>
            <a:r>
              <a:rPr lang="es" sz="1000">
                <a:solidFill>
                  <a:schemeClr val="lt1"/>
                </a:solidFill>
                <a:latin typeface="Archivo Light"/>
                <a:ea typeface="Archivo Light"/>
                <a:cs typeface="Archivo Light"/>
                <a:sym typeface="Archivo Light"/>
              </a:rPr>
              <a:t>Todos inician con 4 puntos, si ubican mal una carta pierden 2 automáticamente. Si dudan de la ubicación de la carta puesta por un/una compañera y aciertan ganan 1 punto, si no, pierden 1. Al centro de la mesa se ubica el mazo con las 12 cartas, el estudiante menor comienza robando una y la pone al centro. Luego le toca al que sigue a la derecha, roba una carta y la ubica a la izquierda, a la derecha o en paralelo de la carta que ya está en la mesa, según corresponda a su evolución. </a:t>
            </a:r>
            <a:endParaRPr sz="1000">
              <a:solidFill>
                <a:schemeClr val="lt1"/>
              </a:solidFill>
              <a:latin typeface="Archivo Light"/>
              <a:ea typeface="Archivo Light"/>
              <a:cs typeface="Archivo Light"/>
              <a:sym typeface="Archiv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D2F6"/>
        </a:solidFill>
      </p:bgPr>
    </p:bg>
    <p:spTree>
      <p:nvGrpSpPr>
        <p:cNvPr id="136" name="Shape 136"/>
        <p:cNvGrpSpPr/>
        <p:nvPr/>
      </p:nvGrpSpPr>
      <p:grpSpPr>
        <a:xfrm>
          <a:off x="0" y="0"/>
          <a:ext cx="0" cy="0"/>
          <a:chOff x="0" y="0"/>
          <a:chExt cx="0" cy="0"/>
        </a:xfrm>
      </p:grpSpPr>
      <p:sp>
        <p:nvSpPr>
          <p:cNvPr id="137" name="Google Shape;137;p17"/>
          <p:cNvSpPr/>
          <p:nvPr/>
        </p:nvSpPr>
        <p:spPr>
          <a:xfrm>
            <a:off x="604569" y="9474775"/>
            <a:ext cx="361800" cy="321000"/>
          </a:xfrm>
          <a:prstGeom prst="roundRect">
            <a:avLst>
              <a:gd fmla="val 0" name="adj"/>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es" sz="1000">
                <a:solidFill>
                  <a:srgbClr val="B5A2CE"/>
                </a:solidFill>
                <a:latin typeface="Archivo Medium"/>
                <a:ea typeface="Archivo Medium"/>
                <a:cs typeface="Archivo Medium"/>
                <a:sym typeface="Archivo Medium"/>
              </a:rPr>
              <a:t>P.05</a:t>
            </a:r>
            <a:endParaRPr sz="1000">
              <a:solidFill>
                <a:srgbClr val="B5A2CE"/>
              </a:solidFill>
              <a:latin typeface="Archivo Medium"/>
              <a:ea typeface="Archivo Medium"/>
              <a:cs typeface="Archivo Medium"/>
              <a:sym typeface="Archivo Medium"/>
            </a:endParaRPr>
          </a:p>
        </p:txBody>
      </p:sp>
      <p:sp>
        <p:nvSpPr>
          <p:cNvPr id="138" name="Google Shape;138;p17"/>
          <p:cNvSpPr txBox="1"/>
          <p:nvPr/>
        </p:nvSpPr>
        <p:spPr>
          <a:xfrm>
            <a:off x="907650" y="1072550"/>
            <a:ext cx="4912200" cy="4617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lang="es" sz="1800">
                <a:solidFill>
                  <a:srgbClr val="201245"/>
                </a:solidFill>
                <a:latin typeface="Helvetica Neue"/>
                <a:ea typeface="Helvetica Neue"/>
                <a:cs typeface="Helvetica Neue"/>
                <a:sym typeface="Helvetica Neue"/>
              </a:rPr>
              <a:t>DESARROLLO</a:t>
            </a:r>
            <a:endParaRPr b="1" sz="1800">
              <a:solidFill>
                <a:srgbClr val="201245"/>
              </a:solidFill>
              <a:latin typeface="Helvetica Neue"/>
              <a:ea typeface="Helvetica Neue"/>
              <a:cs typeface="Helvetica Neue"/>
              <a:sym typeface="Helvetica Neue"/>
            </a:endParaRPr>
          </a:p>
        </p:txBody>
      </p:sp>
      <p:sp>
        <p:nvSpPr>
          <p:cNvPr id="139" name="Google Shape;139;p17"/>
          <p:cNvSpPr txBox="1"/>
          <p:nvPr/>
        </p:nvSpPr>
        <p:spPr>
          <a:xfrm>
            <a:off x="1499400" y="1904575"/>
            <a:ext cx="2065200" cy="938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s" sz="1100">
                <a:solidFill>
                  <a:srgbClr val="201245"/>
                </a:solidFill>
                <a:latin typeface="Archivo Light"/>
                <a:ea typeface="Archivo Light"/>
                <a:cs typeface="Archivo Light"/>
                <a:sym typeface="Archivo Light"/>
              </a:rPr>
              <a:t>Dividir al curso en grupos de 6 estudiantes. Cada grupo inicia conversando en torno a las preguntas de activación. </a:t>
            </a:r>
            <a:endParaRPr sz="1100">
              <a:solidFill>
                <a:srgbClr val="201245"/>
              </a:solidFill>
              <a:latin typeface="Archivo Light"/>
              <a:ea typeface="Archivo Light"/>
              <a:cs typeface="Archivo Light"/>
              <a:sym typeface="Archivo Light"/>
            </a:endParaRPr>
          </a:p>
        </p:txBody>
      </p:sp>
      <p:sp>
        <p:nvSpPr>
          <p:cNvPr id="140" name="Google Shape;140;p17"/>
          <p:cNvSpPr/>
          <p:nvPr/>
        </p:nvSpPr>
        <p:spPr>
          <a:xfrm>
            <a:off x="5676125" y="444600"/>
            <a:ext cx="1638900" cy="321000"/>
          </a:xfrm>
          <a:prstGeom prst="roundRect">
            <a:avLst>
              <a:gd fmla="val 50000" name="adj"/>
            </a:avLst>
          </a:prstGeom>
          <a:noFill/>
          <a:ln cap="flat" cmpd="sng" w="9525">
            <a:solidFill>
              <a:srgbClr val="B5A2CE"/>
            </a:solidFill>
            <a:prstDash val="solid"/>
            <a:round/>
            <a:headEnd len="sm" w="sm" type="none"/>
            <a:tailEnd len="sm" w="sm" type="none"/>
          </a:ln>
        </p:spPr>
        <p:txBody>
          <a:bodyPr anchorCtr="0" anchor="ctr" bIns="91425" lIns="90000" spcFirstLastPara="1" rIns="91425" wrap="square" tIns="91425">
            <a:noAutofit/>
          </a:bodyPr>
          <a:lstStyle/>
          <a:p>
            <a:pPr indent="0" lvl="0" marL="0" rtl="0" algn="ctr">
              <a:spcBef>
                <a:spcPts val="0"/>
              </a:spcBef>
              <a:spcAft>
                <a:spcPts val="0"/>
              </a:spcAft>
              <a:buNone/>
            </a:pPr>
            <a:r>
              <a:rPr lang="es" sz="1000">
                <a:solidFill>
                  <a:srgbClr val="B5A2CE"/>
                </a:solidFill>
                <a:latin typeface="Archivo Medium"/>
                <a:ea typeface="Archivo Medium"/>
                <a:cs typeface="Archivo Medium"/>
                <a:sym typeface="Archivo Medium"/>
              </a:rPr>
              <a:t>VIDA DE ESTRELLA</a:t>
            </a:r>
            <a:endParaRPr sz="1000">
              <a:solidFill>
                <a:srgbClr val="B5A2CE"/>
              </a:solidFill>
              <a:latin typeface="Archivo Medium"/>
              <a:ea typeface="Archivo Medium"/>
              <a:cs typeface="Archivo Medium"/>
              <a:sym typeface="Archivo Medium"/>
            </a:endParaRPr>
          </a:p>
        </p:txBody>
      </p:sp>
      <p:sp>
        <p:nvSpPr>
          <p:cNvPr id="141" name="Google Shape;141;p17"/>
          <p:cNvSpPr/>
          <p:nvPr/>
        </p:nvSpPr>
        <p:spPr>
          <a:xfrm>
            <a:off x="907650" y="1636725"/>
            <a:ext cx="2826300" cy="5958300"/>
          </a:xfrm>
          <a:prstGeom prst="roundRect">
            <a:avLst>
              <a:gd fmla="val 11724" name="adj"/>
            </a:avLst>
          </a:prstGeom>
          <a:solidFill>
            <a:srgbClr val="201245"/>
          </a:solidFill>
          <a:ln cap="flat" cmpd="sng" w="9525">
            <a:solidFill>
              <a:srgbClr val="E2D2F6"/>
            </a:solidFill>
            <a:prstDash val="solid"/>
            <a:round/>
            <a:headEnd len="sm" w="sm" type="none"/>
            <a:tailEnd len="sm" w="sm" type="none"/>
          </a:ln>
          <a:effectLst>
            <a:outerShdw blurRad="57150" rotWithShape="0" algn="bl" dir="3480000" dist="57150">
              <a:srgbClr val="DBDADA">
                <a:alpha val="11000"/>
              </a:srgbClr>
            </a:outerShdw>
          </a:effectLst>
        </p:spPr>
        <p:txBody>
          <a:bodyPr anchorCtr="0" anchor="t" bIns="91425" lIns="91425" spcFirstLastPara="1" rIns="91425" wrap="square" tIns="540000">
            <a:noAutofit/>
          </a:bodyPr>
          <a:lstStyle/>
          <a:p>
            <a:pPr indent="0" lvl="0" marL="0" rtl="0" algn="l">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a:t>
            </a:r>
            <a:endParaRPr sz="1100">
              <a:solidFill>
                <a:srgbClr val="201245"/>
              </a:solidFill>
              <a:latin typeface="Archivo Light"/>
              <a:ea typeface="Archivo Light"/>
              <a:cs typeface="Archivo Light"/>
              <a:sym typeface="Archivo Light"/>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p:txBody>
      </p:sp>
      <p:sp>
        <p:nvSpPr>
          <p:cNvPr id="142" name="Google Shape;142;p17"/>
          <p:cNvSpPr txBox="1"/>
          <p:nvPr/>
        </p:nvSpPr>
        <p:spPr>
          <a:xfrm>
            <a:off x="1263878" y="1882950"/>
            <a:ext cx="2177700" cy="5472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es" sz="1000">
                <a:solidFill>
                  <a:schemeClr val="lt1"/>
                </a:solidFill>
                <a:latin typeface="Archivo"/>
                <a:ea typeface="Archivo"/>
                <a:cs typeface="Archivo"/>
                <a:sym typeface="Archivo"/>
              </a:rPr>
              <a:t>Ejemplo</a:t>
            </a:r>
            <a:endParaRPr b="1" sz="1000">
              <a:solidFill>
                <a:schemeClr val="lt1"/>
              </a:solidFill>
              <a:latin typeface="Archivo"/>
              <a:ea typeface="Archivo"/>
              <a:cs typeface="Archivo"/>
              <a:sym typeface="Archivo"/>
            </a:endParaRPr>
          </a:p>
          <a:p>
            <a:pPr indent="0" lvl="0" marL="0" rtl="0" algn="just">
              <a:lnSpc>
                <a:spcPct val="115000"/>
              </a:lnSpc>
              <a:spcBef>
                <a:spcPts val="0"/>
              </a:spcBef>
              <a:spcAft>
                <a:spcPts val="0"/>
              </a:spcAft>
              <a:buNone/>
            </a:pPr>
            <a:r>
              <a:rPr lang="es" sz="1000">
                <a:solidFill>
                  <a:schemeClr val="lt1"/>
                </a:solidFill>
                <a:latin typeface="Archivo Light"/>
                <a:ea typeface="Archivo Light"/>
                <a:cs typeface="Archivo Light"/>
                <a:sym typeface="Archivo Light"/>
              </a:rPr>
              <a:t>La protoestrella va a la izquierda de la estrella mediana y la estrella masiva en paralelo a la estrella mediana. Pueden usar lápices a modo de conectores.</a:t>
            </a:r>
            <a:endParaRPr sz="10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None/>
            </a:pPr>
            <a:r>
              <a:t/>
            </a:r>
            <a:endParaRPr sz="10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None/>
            </a:pPr>
            <a:r>
              <a:t/>
            </a:r>
            <a:endParaRPr sz="10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None/>
            </a:pPr>
            <a:r>
              <a:t/>
            </a:r>
            <a:endParaRPr sz="10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None/>
            </a:pPr>
            <a:r>
              <a:t/>
            </a:r>
            <a:endParaRPr sz="10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None/>
            </a:pPr>
            <a:r>
              <a:t/>
            </a:r>
            <a:endParaRPr sz="10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None/>
            </a:pPr>
            <a:r>
              <a:t/>
            </a:r>
            <a:endParaRPr sz="10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None/>
            </a:pPr>
            <a:r>
              <a:t/>
            </a:r>
            <a:endParaRPr sz="10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None/>
            </a:pPr>
            <a:r>
              <a:t/>
            </a:r>
            <a:endParaRPr sz="10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None/>
            </a:pPr>
            <a:r>
              <a:t/>
            </a:r>
            <a:endParaRPr sz="10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None/>
            </a:pPr>
            <a:r>
              <a:t/>
            </a:r>
            <a:endParaRPr sz="10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None/>
            </a:pPr>
            <a:r>
              <a:t/>
            </a:r>
            <a:endParaRPr sz="10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None/>
            </a:pPr>
            <a:r>
              <a:rPr lang="es" sz="1000">
                <a:solidFill>
                  <a:schemeClr val="lt1"/>
                </a:solidFill>
                <a:latin typeface="Archivo Light"/>
                <a:ea typeface="Archivo Light"/>
                <a:cs typeface="Archivo Light"/>
                <a:sym typeface="Archivo Light"/>
              </a:rPr>
              <a:t>Una vez ubicada la carta, todos revisan si la ubicación es correcta en el mapa estelar. Si esta bien, el jugador mantiene sus puntos y sigue el próximo jugador. Si esta mal, el estudiante debe retirar la carta de la mesa y se queda con ella en la mano para una próxima ronda, y pierde 2 puntos. El juego sigue hasta que los participantes logran ubicar todas las cartas en la mesa. El participante que obtiene más puntos gana el juego. </a:t>
            </a:r>
            <a:endParaRPr sz="1000">
              <a:solidFill>
                <a:schemeClr val="lt1"/>
              </a:solidFill>
              <a:latin typeface="Archivo Light"/>
              <a:ea typeface="Archivo Light"/>
              <a:cs typeface="Archivo Light"/>
              <a:sym typeface="Archivo Light"/>
            </a:endParaRPr>
          </a:p>
        </p:txBody>
      </p:sp>
      <p:sp>
        <p:nvSpPr>
          <p:cNvPr id="143" name="Google Shape;143;p17"/>
          <p:cNvSpPr txBox="1"/>
          <p:nvPr/>
        </p:nvSpPr>
        <p:spPr>
          <a:xfrm>
            <a:off x="4193550" y="1882950"/>
            <a:ext cx="2826300" cy="31155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i="1" lang="es" sz="1300">
                <a:solidFill>
                  <a:srgbClr val="594B9A"/>
                </a:solidFill>
                <a:latin typeface="Archivo"/>
                <a:ea typeface="Archivo"/>
                <a:cs typeface="Archivo"/>
                <a:sym typeface="Archivo"/>
              </a:rPr>
              <a:t>“Las estrellas comienzan en nubes gigantes de polvo llamadas nebulosas. La gravedad obliga al polvo a amontonarse. A medida que más y más polvo se agrupa, la gravedad se hace más fuerte y comienza a calentarse y se convierte en una protoestrella. Una vez que el centro se caliente lo suficiente, comenzará la fusión nuclear y nacerá una joven estrella.”</a:t>
            </a:r>
            <a:endParaRPr sz="1100">
              <a:solidFill>
                <a:srgbClr val="594B9A"/>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t/>
            </a:r>
            <a:endParaRPr sz="1100">
              <a:solidFill>
                <a:srgbClr val="594B9A"/>
              </a:solidFill>
              <a:latin typeface="Archivo Light"/>
              <a:ea typeface="Archivo Light"/>
              <a:cs typeface="Archivo Light"/>
              <a:sym typeface="Archivo Light"/>
            </a:endParaRPr>
          </a:p>
        </p:txBody>
      </p:sp>
      <p:pic>
        <p:nvPicPr>
          <p:cNvPr id="144" name="Google Shape;144;p17"/>
          <p:cNvPicPr preferRelativeResize="0"/>
          <p:nvPr/>
        </p:nvPicPr>
        <p:blipFill>
          <a:blip r:embed="rId3">
            <a:alphaModFix/>
          </a:blip>
          <a:stretch>
            <a:fillRect/>
          </a:stretch>
        </p:blipFill>
        <p:spPr>
          <a:xfrm>
            <a:off x="1620456" y="3723850"/>
            <a:ext cx="416450" cy="416450"/>
          </a:xfrm>
          <a:prstGeom prst="rect">
            <a:avLst/>
          </a:prstGeom>
          <a:noFill/>
          <a:ln>
            <a:noFill/>
          </a:ln>
        </p:spPr>
      </p:pic>
      <p:pic>
        <p:nvPicPr>
          <p:cNvPr id="145" name="Google Shape;145;p17"/>
          <p:cNvPicPr preferRelativeResize="0"/>
          <p:nvPr/>
        </p:nvPicPr>
        <p:blipFill>
          <a:blip r:embed="rId4">
            <a:alphaModFix/>
          </a:blip>
          <a:stretch>
            <a:fillRect/>
          </a:stretch>
        </p:blipFill>
        <p:spPr>
          <a:xfrm>
            <a:off x="2242856" y="3218475"/>
            <a:ext cx="499950" cy="499950"/>
          </a:xfrm>
          <a:prstGeom prst="rect">
            <a:avLst/>
          </a:prstGeom>
          <a:noFill/>
          <a:ln>
            <a:noFill/>
          </a:ln>
        </p:spPr>
      </p:pic>
      <p:pic>
        <p:nvPicPr>
          <p:cNvPr id="146" name="Google Shape;146;p17"/>
          <p:cNvPicPr preferRelativeResize="0"/>
          <p:nvPr/>
        </p:nvPicPr>
        <p:blipFill rotWithShape="1">
          <a:blip r:embed="rId5">
            <a:alphaModFix/>
          </a:blip>
          <a:srcRect b="0" l="0" r="0" t="0"/>
          <a:stretch/>
        </p:blipFill>
        <p:spPr>
          <a:xfrm>
            <a:off x="2470599" y="3933700"/>
            <a:ext cx="676350" cy="676350"/>
          </a:xfrm>
          <a:prstGeom prst="rect">
            <a:avLst/>
          </a:prstGeom>
          <a:noFill/>
          <a:ln>
            <a:noFill/>
          </a:ln>
        </p:spPr>
      </p:pic>
      <p:sp>
        <p:nvSpPr>
          <p:cNvPr id="147" name="Google Shape;147;p17"/>
          <p:cNvSpPr/>
          <p:nvPr/>
        </p:nvSpPr>
        <p:spPr>
          <a:xfrm>
            <a:off x="1828303" y="3302750"/>
            <a:ext cx="334476" cy="334476"/>
          </a:xfrm>
          <a:custGeom>
            <a:rect b="b" l="l" r="r" t="t"/>
            <a:pathLst>
              <a:path extrusionOk="0" h="21600" w="2160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6"/>
                  <a:pt x="15354" y="0"/>
                  <a:pt x="15218" y="0"/>
                </a:cubicBezTo>
                <a:cubicBezTo>
                  <a:pt x="14947" y="0"/>
                  <a:pt x="14727" y="220"/>
                  <a:pt x="14727" y="491"/>
                </a:cubicBezTo>
                <a:lnTo>
                  <a:pt x="14727" y="2943"/>
                </a:lnTo>
                <a:cubicBezTo>
                  <a:pt x="12130" y="3151"/>
                  <a:pt x="0" y="4991"/>
                  <a:pt x="0" y="21109"/>
                </a:cubicBezTo>
                <a:cubicBezTo>
                  <a:pt x="0" y="21380"/>
                  <a:pt x="220" y="21600"/>
                  <a:pt x="491" y="21600"/>
                </a:cubicBezTo>
                <a:cubicBezTo>
                  <a:pt x="762" y="21600"/>
                  <a:pt x="982" y="21380"/>
                  <a:pt x="982" y="21109"/>
                </a:cubicBezTo>
                <a:cubicBezTo>
                  <a:pt x="982" y="16042"/>
                  <a:pt x="3417" y="12441"/>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chemeClr val="lt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8" name="Google Shape;148;p17"/>
          <p:cNvSpPr/>
          <p:nvPr/>
        </p:nvSpPr>
        <p:spPr>
          <a:xfrm flipH="1" rot="10800000">
            <a:off x="2044975" y="4164531"/>
            <a:ext cx="334476" cy="334476"/>
          </a:xfrm>
          <a:custGeom>
            <a:rect b="b" l="l" r="r" t="t"/>
            <a:pathLst>
              <a:path extrusionOk="0" h="21600" w="2160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6"/>
                  <a:pt x="15354" y="0"/>
                  <a:pt x="15218" y="0"/>
                </a:cubicBezTo>
                <a:cubicBezTo>
                  <a:pt x="14947" y="0"/>
                  <a:pt x="14727" y="220"/>
                  <a:pt x="14727" y="491"/>
                </a:cubicBezTo>
                <a:lnTo>
                  <a:pt x="14727" y="2943"/>
                </a:lnTo>
                <a:cubicBezTo>
                  <a:pt x="12130" y="3151"/>
                  <a:pt x="0" y="4991"/>
                  <a:pt x="0" y="21109"/>
                </a:cubicBezTo>
                <a:cubicBezTo>
                  <a:pt x="0" y="21380"/>
                  <a:pt x="220" y="21600"/>
                  <a:pt x="491" y="21600"/>
                </a:cubicBezTo>
                <a:cubicBezTo>
                  <a:pt x="762" y="21600"/>
                  <a:pt x="982" y="21380"/>
                  <a:pt x="982" y="21109"/>
                </a:cubicBezTo>
                <a:cubicBezTo>
                  <a:pt x="982" y="16042"/>
                  <a:pt x="3417" y="12441"/>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chemeClr val="lt1"/>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9" name="Google Shape;149;p17">
            <a:hlinkClick r:id="rId6"/>
          </p:cNvPr>
          <p:cNvSpPr/>
          <p:nvPr/>
        </p:nvSpPr>
        <p:spPr>
          <a:xfrm>
            <a:off x="5726350" y="4714675"/>
            <a:ext cx="1267200" cy="441900"/>
          </a:xfrm>
          <a:prstGeom prst="roundRect">
            <a:avLst>
              <a:gd fmla="val 50000" name="adj"/>
            </a:avLst>
          </a:prstGeom>
          <a:solidFill>
            <a:srgbClr val="201245"/>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l">
              <a:spcBef>
                <a:spcPts val="0"/>
              </a:spcBef>
              <a:spcAft>
                <a:spcPts val="0"/>
              </a:spcAft>
              <a:buClr>
                <a:srgbClr val="000000"/>
              </a:buClr>
              <a:buSzPts val="1100"/>
              <a:buFont typeface="Arial"/>
              <a:buNone/>
            </a:pPr>
            <a:r>
              <a:rPr lang="es" sz="1200">
                <a:solidFill>
                  <a:schemeClr val="lt1"/>
                </a:solidFill>
                <a:latin typeface="Archivo Medium"/>
                <a:ea typeface="Archivo Medium"/>
                <a:cs typeface="Archivo Medium"/>
                <a:sym typeface="Archivo Medium"/>
              </a:rPr>
              <a:t>Fuente cita</a:t>
            </a:r>
            <a:endParaRPr sz="1200">
              <a:solidFill>
                <a:schemeClr val="lt1"/>
              </a:solidFill>
              <a:latin typeface="Archivo Medium"/>
              <a:ea typeface="Archivo Medium"/>
              <a:cs typeface="Archivo Medium"/>
              <a:sym typeface="Archivo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245"/>
        </a:solidFill>
      </p:bgPr>
    </p:bg>
    <p:spTree>
      <p:nvGrpSpPr>
        <p:cNvPr id="153" name="Shape 153"/>
        <p:cNvGrpSpPr/>
        <p:nvPr/>
      </p:nvGrpSpPr>
      <p:grpSpPr>
        <a:xfrm>
          <a:off x="0" y="0"/>
          <a:ext cx="0" cy="0"/>
          <a:chOff x="0" y="0"/>
          <a:chExt cx="0" cy="0"/>
        </a:xfrm>
      </p:grpSpPr>
      <p:sp>
        <p:nvSpPr>
          <p:cNvPr id="154" name="Google Shape;154;p18"/>
          <p:cNvSpPr/>
          <p:nvPr/>
        </p:nvSpPr>
        <p:spPr>
          <a:xfrm>
            <a:off x="604569" y="9474775"/>
            <a:ext cx="361800" cy="321000"/>
          </a:xfrm>
          <a:prstGeom prst="roundRect">
            <a:avLst>
              <a:gd fmla="val 0" name="adj"/>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es" sz="1000">
                <a:solidFill>
                  <a:srgbClr val="B5A2CE"/>
                </a:solidFill>
                <a:latin typeface="Archivo Medium"/>
                <a:ea typeface="Archivo Medium"/>
                <a:cs typeface="Archivo Medium"/>
                <a:sym typeface="Archivo Medium"/>
              </a:rPr>
              <a:t>P.06</a:t>
            </a:r>
            <a:endParaRPr sz="1000">
              <a:solidFill>
                <a:srgbClr val="B5A2CE"/>
              </a:solidFill>
              <a:latin typeface="Archivo Medium"/>
              <a:ea typeface="Archivo Medium"/>
              <a:cs typeface="Archivo Medium"/>
              <a:sym typeface="Archivo Medium"/>
            </a:endParaRPr>
          </a:p>
        </p:txBody>
      </p:sp>
      <p:sp>
        <p:nvSpPr>
          <p:cNvPr id="155" name="Google Shape;155;p18"/>
          <p:cNvSpPr txBox="1"/>
          <p:nvPr/>
        </p:nvSpPr>
        <p:spPr>
          <a:xfrm>
            <a:off x="907650" y="1572600"/>
            <a:ext cx="6112200" cy="9912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a:solidFill>
                  <a:schemeClr val="lt1"/>
                </a:solidFill>
                <a:latin typeface="Archivo Medium"/>
                <a:ea typeface="Archivo Medium"/>
                <a:cs typeface="Archivo Medium"/>
                <a:sym typeface="Archivo Medium"/>
              </a:rPr>
              <a:t>Evaluación Proceso</a:t>
            </a:r>
            <a:endParaRPr>
              <a:solidFill>
                <a:schemeClr val="lt1"/>
              </a:solidFill>
              <a:latin typeface="Archivo Medium"/>
              <a:ea typeface="Archivo Medium"/>
              <a:cs typeface="Archivo Medium"/>
              <a:sym typeface="Archivo Medium"/>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100">
                <a:solidFill>
                  <a:schemeClr val="lt1"/>
                </a:solidFill>
                <a:latin typeface="Archivo Light"/>
                <a:ea typeface="Archivo Light"/>
                <a:cs typeface="Archivo Light"/>
                <a:sym typeface="Archivo Light"/>
              </a:rPr>
              <a:t>Observa y registra el trabajo colaborativo y reflexivo de los estudiantes en  grupos. Pídeles que anoten las preguntas y conclusiones que surjan.</a:t>
            </a:r>
            <a:endParaRPr sz="1100">
              <a:solidFill>
                <a:schemeClr val="lt1"/>
              </a:solidFill>
              <a:latin typeface="Archivo Light"/>
              <a:ea typeface="Archivo Light"/>
              <a:cs typeface="Archivo Light"/>
              <a:sym typeface="Archivo Light"/>
            </a:endParaRPr>
          </a:p>
        </p:txBody>
      </p:sp>
      <p:sp>
        <p:nvSpPr>
          <p:cNvPr id="156" name="Google Shape;156;p18"/>
          <p:cNvSpPr txBox="1"/>
          <p:nvPr/>
        </p:nvSpPr>
        <p:spPr>
          <a:xfrm>
            <a:off x="907650" y="1072550"/>
            <a:ext cx="4912200" cy="4617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lang="es" sz="1800">
                <a:solidFill>
                  <a:srgbClr val="B5A2CE"/>
                </a:solidFill>
                <a:latin typeface="Helvetica Neue"/>
                <a:ea typeface="Helvetica Neue"/>
                <a:cs typeface="Helvetica Neue"/>
                <a:sym typeface="Helvetica Neue"/>
              </a:rPr>
              <a:t>EVALUACIÓN</a:t>
            </a:r>
            <a:endParaRPr b="1" sz="1800">
              <a:solidFill>
                <a:srgbClr val="B5A2CE"/>
              </a:solidFill>
              <a:latin typeface="Helvetica Neue"/>
              <a:ea typeface="Helvetica Neue"/>
              <a:cs typeface="Helvetica Neue"/>
              <a:sym typeface="Helvetica Neue"/>
            </a:endParaRPr>
          </a:p>
        </p:txBody>
      </p:sp>
      <p:sp>
        <p:nvSpPr>
          <p:cNvPr id="157" name="Google Shape;157;p18"/>
          <p:cNvSpPr txBox="1"/>
          <p:nvPr/>
        </p:nvSpPr>
        <p:spPr>
          <a:xfrm>
            <a:off x="907650" y="2858300"/>
            <a:ext cx="6112200" cy="21594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a:solidFill>
                  <a:schemeClr val="lt1"/>
                </a:solidFill>
                <a:latin typeface="Archivo Medium"/>
                <a:ea typeface="Archivo Medium"/>
                <a:cs typeface="Archivo Medium"/>
                <a:sym typeface="Archivo Medium"/>
              </a:rPr>
              <a:t>Evaluación Cierre</a:t>
            </a:r>
            <a:endParaRPr>
              <a:solidFill>
                <a:schemeClr val="lt1"/>
              </a:solidFill>
              <a:latin typeface="Archivo Medium"/>
              <a:ea typeface="Archivo Medium"/>
              <a:cs typeface="Archivo Medium"/>
              <a:sym typeface="Archivo Medium"/>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100">
                <a:solidFill>
                  <a:schemeClr val="lt1"/>
                </a:solidFill>
                <a:latin typeface="Archivo Light"/>
                <a:ea typeface="Archivo Light"/>
                <a:cs typeface="Archivo Light"/>
                <a:sym typeface="Archivo Light"/>
              </a:rPr>
              <a:t>Los estudiantes contestan las siguiente preguntas, primero individualmente y después las discuten en grupo:</a:t>
            </a:r>
            <a:endParaRPr sz="11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b="1" lang="es" sz="1100">
                <a:solidFill>
                  <a:schemeClr val="lt1"/>
                </a:solidFill>
                <a:latin typeface="Archivo"/>
                <a:ea typeface="Archivo"/>
                <a:cs typeface="Archivo"/>
                <a:sym typeface="Archivo"/>
              </a:rPr>
              <a:t>· </a:t>
            </a:r>
            <a:r>
              <a:rPr lang="es" sz="1100">
                <a:solidFill>
                  <a:schemeClr val="lt1"/>
                </a:solidFill>
                <a:latin typeface="Archivo Light"/>
                <a:ea typeface="Archivo Light"/>
                <a:cs typeface="Archivo Light"/>
                <a:sym typeface="Archivo Light"/>
              </a:rPr>
              <a:t>¿Qué aprendiste durante el juego?</a:t>
            </a:r>
            <a:endParaRPr sz="11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b="1" lang="es" sz="1100">
                <a:solidFill>
                  <a:schemeClr val="lt1"/>
                </a:solidFill>
                <a:latin typeface="Archivo"/>
                <a:ea typeface="Archivo"/>
                <a:cs typeface="Archivo"/>
                <a:sym typeface="Archivo"/>
              </a:rPr>
              <a:t>· </a:t>
            </a:r>
            <a:r>
              <a:rPr lang="es" sz="1100">
                <a:solidFill>
                  <a:schemeClr val="lt1"/>
                </a:solidFill>
                <a:latin typeface="Archivo Light"/>
                <a:ea typeface="Archivo Light"/>
                <a:cs typeface="Archivo Light"/>
                <a:sym typeface="Archivo Light"/>
              </a:rPr>
              <a:t>¿Hay algo que no te quedó claro?</a:t>
            </a:r>
            <a:endParaRPr sz="11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b="1" lang="es" sz="1100">
                <a:solidFill>
                  <a:schemeClr val="lt1"/>
                </a:solidFill>
                <a:latin typeface="Archivo"/>
                <a:ea typeface="Archivo"/>
                <a:cs typeface="Archivo"/>
                <a:sym typeface="Archivo"/>
              </a:rPr>
              <a:t>· </a:t>
            </a:r>
            <a:r>
              <a:rPr lang="es" sz="1100">
                <a:solidFill>
                  <a:schemeClr val="lt1"/>
                </a:solidFill>
                <a:latin typeface="Archivo Light"/>
                <a:ea typeface="Archivo Light"/>
                <a:cs typeface="Archivo Light"/>
                <a:sym typeface="Archivo Light"/>
              </a:rPr>
              <a:t>¿Qué te gustaría seguir explorando?</a:t>
            </a:r>
            <a:endParaRPr sz="11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100">
                <a:solidFill>
                  <a:schemeClr val="lt1"/>
                </a:solidFill>
                <a:latin typeface="Archivo Light"/>
                <a:ea typeface="Archivo Light"/>
                <a:cs typeface="Archivo Light"/>
                <a:sym typeface="Archivo Light"/>
              </a:rPr>
              <a:t>Como grupo hacen una síntesis de las preguntas anteriores y lo comparten con el resto de los compañeros.</a:t>
            </a:r>
            <a:endParaRPr sz="1100">
              <a:solidFill>
                <a:schemeClr val="lt1"/>
              </a:solidFill>
              <a:latin typeface="Archivo Light"/>
              <a:ea typeface="Archivo Light"/>
              <a:cs typeface="Archivo Light"/>
              <a:sym typeface="Archivo Light"/>
            </a:endParaRPr>
          </a:p>
        </p:txBody>
      </p:sp>
      <p:sp>
        <p:nvSpPr>
          <p:cNvPr id="158" name="Google Shape;158;p18"/>
          <p:cNvSpPr txBox="1"/>
          <p:nvPr/>
        </p:nvSpPr>
        <p:spPr>
          <a:xfrm>
            <a:off x="907650" y="5320507"/>
            <a:ext cx="6112200" cy="13806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a:solidFill>
                  <a:schemeClr val="lt1"/>
                </a:solidFill>
                <a:latin typeface="Archivo Medium"/>
                <a:ea typeface="Archivo Medium"/>
                <a:cs typeface="Archivo Medium"/>
                <a:sym typeface="Archivo Medium"/>
              </a:rPr>
              <a:t>Preguntas para seguir explorando</a:t>
            </a:r>
            <a:endParaRPr>
              <a:solidFill>
                <a:schemeClr val="lt1"/>
              </a:solidFill>
              <a:latin typeface="Archivo Medium"/>
              <a:ea typeface="Archivo Medium"/>
              <a:cs typeface="Archivo Medium"/>
              <a:sym typeface="Archivo Medium"/>
            </a:endParaRPr>
          </a:p>
          <a:p>
            <a:pPr indent="0" lvl="0" marL="0" rtl="0" algn="just">
              <a:lnSpc>
                <a:spcPct val="115000"/>
              </a:lnSpc>
              <a:spcBef>
                <a:spcPts val="0"/>
              </a:spcBef>
              <a:spcAft>
                <a:spcPts val="0"/>
              </a:spcAft>
              <a:buClr>
                <a:schemeClr val="dk1"/>
              </a:buClr>
              <a:buSzPts val="1100"/>
              <a:buFont typeface="Arial"/>
              <a:buNone/>
            </a:pPr>
            <a:r>
              <a:t/>
            </a:r>
            <a:endParaRPr sz="11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100">
                <a:solidFill>
                  <a:schemeClr val="lt1"/>
                </a:solidFill>
                <a:latin typeface="Archivo Light"/>
                <a:ea typeface="Archivo Light"/>
                <a:cs typeface="Archivo Light"/>
                <a:sym typeface="Archivo Light"/>
              </a:rPr>
              <a:t>En el caso que no surjan preguntas de los propios estudiantes podrían sugerirse algunas: </a:t>
            </a:r>
            <a:endParaRPr sz="11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b="1" lang="es" sz="1100">
                <a:solidFill>
                  <a:schemeClr val="lt1"/>
                </a:solidFill>
                <a:latin typeface="Archivo"/>
                <a:ea typeface="Archivo"/>
                <a:cs typeface="Archivo"/>
                <a:sym typeface="Archivo"/>
              </a:rPr>
              <a:t>· </a:t>
            </a:r>
            <a:r>
              <a:rPr lang="es" sz="1100">
                <a:solidFill>
                  <a:schemeClr val="lt1"/>
                </a:solidFill>
                <a:latin typeface="Archivo Light"/>
                <a:ea typeface="Archivo Light"/>
                <a:cs typeface="Archivo Light"/>
                <a:sym typeface="Archivo Light"/>
              </a:rPr>
              <a:t>¿Existe un agujero negro en el centro de nuestra galaxia? </a:t>
            </a:r>
            <a:endParaRPr sz="11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b="1" lang="es" sz="1100">
                <a:solidFill>
                  <a:schemeClr val="lt1"/>
                </a:solidFill>
                <a:latin typeface="Archivo"/>
                <a:ea typeface="Archivo"/>
                <a:cs typeface="Archivo"/>
                <a:sym typeface="Archivo"/>
              </a:rPr>
              <a:t>· </a:t>
            </a:r>
            <a:r>
              <a:rPr lang="es" sz="1100">
                <a:solidFill>
                  <a:schemeClr val="lt1"/>
                </a:solidFill>
                <a:latin typeface="Archivo Light"/>
                <a:ea typeface="Archivo Light"/>
                <a:cs typeface="Archivo Light"/>
                <a:sym typeface="Archivo Light"/>
              </a:rPr>
              <a:t>¿Cuánto tiempo falta para que el Sol se convierta en Gigante Roja?</a:t>
            </a:r>
            <a:endParaRPr sz="1100">
              <a:solidFill>
                <a:schemeClr val="lt1"/>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b="1" lang="es" sz="1100">
                <a:solidFill>
                  <a:schemeClr val="lt1"/>
                </a:solidFill>
                <a:latin typeface="Archivo"/>
                <a:ea typeface="Archivo"/>
                <a:cs typeface="Archivo"/>
                <a:sym typeface="Archivo"/>
              </a:rPr>
              <a:t>· </a:t>
            </a:r>
            <a:r>
              <a:rPr lang="es" sz="1100">
                <a:solidFill>
                  <a:schemeClr val="lt1"/>
                </a:solidFill>
                <a:latin typeface="Archivo Light"/>
                <a:ea typeface="Archivo Light"/>
                <a:cs typeface="Archivo Light"/>
                <a:sym typeface="Archivo Light"/>
              </a:rPr>
              <a:t>¿Cuánto tiempo se demora una protoestrella en convertirse en un agujero negro?</a:t>
            </a:r>
            <a:endParaRPr sz="1100">
              <a:solidFill>
                <a:schemeClr val="lt1"/>
              </a:solidFill>
              <a:latin typeface="Archivo Light"/>
              <a:ea typeface="Archivo Light"/>
              <a:cs typeface="Archivo Light"/>
              <a:sym typeface="Archivo Light"/>
            </a:endParaRPr>
          </a:p>
        </p:txBody>
      </p:sp>
      <p:sp>
        <p:nvSpPr>
          <p:cNvPr id="159" name="Google Shape;159;p18"/>
          <p:cNvSpPr/>
          <p:nvPr/>
        </p:nvSpPr>
        <p:spPr>
          <a:xfrm>
            <a:off x="5676125" y="444600"/>
            <a:ext cx="1638900" cy="321000"/>
          </a:xfrm>
          <a:prstGeom prst="roundRect">
            <a:avLst>
              <a:gd fmla="val 50000" name="adj"/>
            </a:avLst>
          </a:prstGeom>
          <a:noFill/>
          <a:ln cap="flat" cmpd="sng" w="9525">
            <a:solidFill>
              <a:srgbClr val="B5A2CE"/>
            </a:solidFill>
            <a:prstDash val="solid"/>
            <a:round/>
            <a:headEnd len="sm" w="sm" type="none"/>
            <a:tailEnd len="sm" w="sm" type="none"/>
          </a:ln>
        </p:spPr>
        <p:txBody>
          <a:bodyPr anchorCtr="0" anchor="ctr" bIns="91425" lIns="90000" spcFirstLastPara="1" rIns="91425" wrap="square" tIns="91425">
            <a:noAutofit/>
          </a:bodyPr>
          <a:lstStyle/>
          <a:p>
            <a:pPr indent="0" lvl="0" marL="0" rtl="0" algn="ctr">
              <a:spcBef>
                <a:spcPts val="0"/>
              </a:spcBef>
              <a:spcAft>
                <a:spcPts val="0"/>
              </a:spcAft>
              <a:buNone/>
            </a:pPr>
            <a:r>
              <a:rPr lang="es" sz="1000">
                <a:solidFill>
                  <a:srgbClr val="B5A2CE"/>
                </a:solidFill>
                <a:latin typeface="Archivo Medium"/>
                <a:ea typeface="Archivo Medium"/>
                <a:cs typeface="Archivo Medium"/>
                <a:sym typeface="Archivo Medium"/>
              </a:rPr>
              <a:t>VIDA DE ESTRELLA</a:t>
            </a:r>
            <a:endParaRPr sz="1000">
              <a:solidFill>
                <a:srgbClr val="B5A2CE"/>
              </a:solidFill>
              <a:latin typeface="Archivo Medium"/>
              <a:ea typeface="Archivo Medium"/>
              <a:cs typeface="Archivo Medium"/>
              <a:sym typeface="Archivo Medium"/>
            </a:endParaRPr>
          </a:p>
        </p:txBody>
      </p:sp>
      <p:pic>
        <p:nvPicPr>
          <p:cNvPr id="160" name="Google Shape;160;p18"/>
          <p:cNvPicPr preferRelativeResize="0"/>
          <p:nvPr/>
        </p:nvPicPr>
        <p:blipFill>
          <a:blip r:embed="rId3">
            <a:alphaModFix/>
          </a:blip>
          <a:stretch>
            <a:fillRect/>
          </a:stretch>
        </p:blipFill>
        <p:spPr>
          <a:xfrm>
            <a:off x="1680375" y="8271858"/>
            <a:ext cx="622647" cy="622642"/>
          </a:xfrm>
          <a:prstGeom prst="rect">
            <a:avLst/>
          </a:prstGeom>
          <a:noFill/>
          <a:ln>
            <a:noFill/>
          </a:ln>
        </p:spPr>
      </p:pic>
      <p:pic>
        <p:nvPicPr>
          <p:cNvPr id="161" name="Google Shape;161;p18"/>
          <p:cNvPicPr preferRelativeResize="0"/>
          <p:nvPr/>
        </p:nvPicPr>
        <p:blipFill rotWithShape="1">
          <a:blip r:embed="rId4">
            <a:alphaModFix/>
          </a:blip>
          <a:srcRect b="0" l="0" r="0" t="0"/>
          <a:stretch/>
        </p:blipFill>
        <p:spPr>
          <a:xfrm>
            <a:off x="3158031" y="6857754"/>
            <a:ext cx="1015434" cy="1015427"/>
          </a:xfrm>
          <a:prstGeom prst="rect">
            <a:avLst/>
          </a:prstGeom>
          <a:noFill/>
          <a:ln>
            <a:noFill/>
          </a:ln>
        </p:spPr>
      </p:pic>
      <p:pic>
        <p:nvPicPr>
          <p:cNvPr id="162" name="Google Shape;162;p18"/>
          <p:cNvPicPr preferRelativeResize="0"/>
          <p:nvPr/>
        </p:nvPicPr>
        <p:blipFill rotWithShape="1">
          <a:blip r:embed="rId5">
            <a:alphaModFix/>
          </a:blip>
          <a:srcRect b="0" l="0" r="0" t="0"/>
          <a:stretch/>
        </p:blipFill>
        <p:spPr>
          <a:xfrm>
            <a:off x="2378733" y="7558384"/>
            <a:ext cx="811527" cy="811522"/>
          </a:xfrm>
          <a:prstGeom prst="rect">
            <a:avLst/>
          </a:prstGeom>
          <a:noFill/>
          <a:ln>
            <a:noFill/>
          </a:ln>
        </p:spPr>
      </p:pic>
      <p:pic>
        <p:nvPicPr>
          <p:cNvPr id="163" name="Google Shape;163;p18"/>
          <p:cNvPicPr preferRelativeResize="0"/>
          <p:nvPr/>
        </p:nvPicPr>
        <p:blipFill rotWithShape="1">
          <a:blip r:embed="rId6">
            <a:alphaModFix/>
          </a:blip>
          <a:srcRect b="0" l="0" r="0" t="0"/>
          <a:stretch/>
        </p:blipFill>
        <p:spPr>
          <a:xfrm>
            <a:off x="5428098" y="8581857"/>
            <a:ext cx="811527" cy="811522"/>
          </a:xfrm>
          <a:prstGeom prst="rect">
            <a:avLst/>
          </a:prstGeom>
          <a:noFill/>
          <a:ln>
            <a:noFill/>
          </a:ln>
        </p:spPr>
      </p:pic>
      <p:pic>
        <p:nvPicPr>
          <p:cNvPr id="164" name="Google Shape;164;p18"/>
          <p:cNvPicPr preferRelativeResize="0"/>
          <p:nvPr/>
        </p:nvPicPr>
        <p:blipFill rotWithShape="1">
          <a:blip r:embed="rId7">
            <a:alphaModFix/>
          </a:blip>
          <a:srcRect b="0" l="0" r="0" t="0"/>
          <a:stretch/>
        </p:blipFill>
        <p:spPr>
          <a:xfrm>
            <a:off x="4222495" y="7635808"/>
            <a:ext cx="622647" cy="622642"/>
          </a:xfrm>
          <a:prstGeom prst="rect">
            <a:avLst/>
          </a:prstGeom>
          <a:noFill/>
          <a:ln>
            <a:noFill/>
          </a:ln>
        </p:spPr>
      </p:pic>
      <p:pic>
        <p:nvPicPr>
          <p:cNvPr id="165" name="Google Shape;165;p18"/>
          <p:cNvPicPr preferRelativeResize="0"/>
          <p:nvPr/>
        </p:nvPicPr>
        <p:blipFill rotWithShape="1">
          <a:blip r:embed="rId7">
            <a:alphaModFix/>
          </a:blip>
          <a:srcRect b="0" l="0" r="0" t="0"/>
          <a:stretch/>
        </p:blipFill>
        <p:spPr>
          <a:xfrm>
            <a:off x="4902096" y="8230889"/>
            <a:ext cx="423110" cy="4230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19"/>
          <p:cNvSpPr/>
          <p:nvPr/>
        </p:nvSpPr>
        <p:spPr>
          <a:xfrm>
            <a:off x="604569" y="9474775"/>
            <a:ext cx="361800" cy="321000"/>
          </a:xfrm>
          <a:prstGeom prst="roundRect">
            <a:avLst>
              <a:gd fmla="val 0" name="adj"/>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es" sz="1000">
                <a:solidFill>
                  <a:srgbClr val="B5A2CE"/>
                </a:solidFill>
                <a:latin typeface="Archivo Medium"/>
                <a:ea typeface="Archivo Medium"/>
                <a:cs typeface="Archivo Medium"/>
                <a:sym typeface="Archivo Medium"/>
              </a:rPr>
              <a:t>P.07</a:t>
            </a:r>
            <a:endParaRPr sz="1000">
              <a:solidFill>
                <a:srgbClr val="B5A2CE"/>
              </a:solidFill>
              <a:latin typeface="Archivo Medium"/>
              <a:ea typeface="Archivo Medium"/>
              <a:cs typeface="Archivo Medium"/>
              <a:sym typeface="Archivo Medium"/>
            </a:endParaRPr>
          </a:p>
        </p:txBody>
      </p:sp>
      <p:sp>
        <p:nvSpPr>
          <p:cNvPr id="171" name="Google Shape;171;p19"/>
          <p:cNvSpPr txBox="1"/>
          <p:nvPr/>
        </p:nvSpPr>
        <p:spPr>
          <a:xfrm>
            <a:off x="907650" y="2029800"/>
            <a:ext cx="1819500" cy="2159400"/>
          </a:xfrm>
          <a:prstGeom prst="rect">
            <a:avLst/>
          </a:prstGeom>
          <a:solidFill>
            <a:schemeClr val="lt1"/>
          </a:solid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a:solidFill>
                  <a:srgbClr val="201245"/>
                </a:solidFill>
                <a:latin typeface="Archivo Medium"/>
                <a:ea typeface="Archivo Medium"/>
                <a:cs typeface="Archivo Medium"/>
                <a:sym typeface="Archivo Medium"/>
              </a:rPr>
              <a:t>Conceptos</a:t>
            </a:r>
            <a:endParaRPr>
              <a:solidFill>
                <a:srgbClr val="201245"/>
              </a:solidFill>
              <a:latin typeface="Archivo Medium"/>
              <a:ea typeface="Archivo Medium"/>
              <a:cs typeface="Archivo Medium"/>
              <a:sym typeface="Archivo Medium"/>
            </a:endParaRPr>
          </a:p>
          <a:p>
            <a:pPr indent="0" lvl="0" marL="0" rtl="0" algn="just">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b="1" lang="es" sz="1100">
                <a:solidFill>
                  <a:srgbClr val="201245"/>
                </a:solidFill>
                <a:latin typeface="Archivo"/>
                <a:ea typeface="Archivo"/>
                <a:cs typeface="Archivo"/>
                <a:sym typeface="Archivo"/>
              </a:rPr>
              <a:t>· </a:t>
            </a:r>
            <a:r>
              <a:rPr lang="es" sz="1100">
                <a:solidFill>
                  <a:srgbClr val="201245"/>
                </a:solidFill>
                <a:latin typeface="Archivo Light"/>
                <a:ea typeface="Archivo Light"/>
                <a:cs typeface="Archivo Light"/>
                <a:sym typeface="Archivo Light"/>
              </a:rPr>
              <a:t>Enana blanca</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Gigante Roja</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Supernova</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Nebulosa Planetaria</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Supergigante Roja</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Protoestrella</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Estrella de Neutrones</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Agujero Negro</a:t>
            </a:r>
            <a:endParaRPr sz="1100">
              <a:solidFill>
                <a:srgbClr val="201245"/>
              </a:solidFill>
              <a:latin typeface="Archivo Light"/>
              <a:ea typeface="Archivo Light"/>
              <a:cs typeface="Archivo Light"/>
              <a:sym typeface="Archivo Light"/>
            </a:endParaRPr>
          </a:p>
        </p:txBody>
      </p:sp>
      <p:sp>
        <p:nvSpPr>
          <p:cNvPr id="172" name="Google Shape;172;p19"/>
          <p:cNvSpPr txBox="1"/>
          <p:nvPr/>
        </p:nvSpPr>
        <p:spPr>
          <a:xfrm>
            <a:off x="907650" y="1072550"/>
            <a:ext cx="4912200" cy="4617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b="1" lang="es" sz="1800">
                <a:solidFill>
                  <a:srgbClr val="B5A2CE"/>
                </a:solidFill>
                <a:latin typeface="Helvetica Neue"/>
                <a:ea typeface="Helvetica Neue"/>
                <a:cs typeface="Helvetica Neue"/>
                <a:sym typeface="Helvetica Neue"/>
              </a:rPr>
              <a:t>FICHA TÉCNICA</a:t>
            </a:r>
            <a:endParaRPr b="1" sz="1800">
              <a:solidFill>
                <a:srgbClr val="B5A2CE"/>
              </a:solidFill>
              <a:latin typeface="Helvetica Neue"/>
              <a:ea typeface="Helvetica Neue"/>
              <a:cs typeface="Helvetica Neue"/>
              <a:sym typeface="Helvetica Neue"/>
            </a:endParaRPr>
          </a:p>
        </p:txBody>
      </p:sp>
      <p:sp>
        <p:nvSpPr>
          <p:cNvPr id="173" name="Google Shape;173;p19"/>
          <p:cNvSpPr txBox="1"/>
          <p:nvPr/>
        </p:nvSpPr>
        <p:spPr>
          <a:xfrm>
            <a:off x="907650" y="4770862"/>
            <a:ext cx="1819500" cy="4002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a:solidFill>
                  <a:srgbClr val="201245"/>
                </a:solidFill>
                <a:latin typeface="Archivo Medium"/>
                <a:ea typeface="Archivo Medium"/>
                <a:cs typeface="Archivo Medium"/>
                <a:sym typeface="Archivo Medium"/>
              </a:rPr>
              <a:t>Bases Curriculares</a:t>
            </a:r>
            <a:endParaRPr sz="1100">
              <a:solidFill>
                <a:srgbClr val="201245"/>
              </a:solidFill>
              <a:latin typeface="Archivo Light"/>
              <a:ea typeface="Archivo Light"/>
              <a:cs typeface="Archivo Light"/>
              <a:sym typeface="Archivo Light"/>
            </a:endParaRPr>
          </a:p>
        </p:txBody>
      </p:sp>
      <p:sp>
        <p:nvSpPr>
          <p:cNvPr id="174" name="Google Shape;174;p19"/>
          <p:cNvSpPr/>
          <p:nvPr/>
        </p:nvSpPr>
        <p:spPr>
          <a:xfrm>
            <a:off x="907651" y="5604008"/>
            <a:ext cx="825000" cy="321000"/>
          </a:xfrm>
          <a:prstGeom prst="roundRect">
            <a:avLst>
              <a:gd fmla="val 22367" name="adj"/>
            </a:avLst>
          </a:prstGeom>
          <a:solidFill>
            <a:srgbClr val="201245"/>
          </a:solidFill>
          <a:ln>
            <a:noFill/>
          </a:ln>
        </p:spPr>
        <p:txBody>
          <a:bodyPr anchorCtr="0" anchor="ctr" bIns="91425" lIns="91425" spcFirstLastPara="1" rIns="91425" wrap="square" tIns="90000">
            <a:noAutofit/>
          </a:bodyPr>
          <a:lstStyle/>
          <a:p>
            <a:pPr indent="0" lvl="0" marL="0" rtl="0" algn="ctr">
              <a:lnSpc>
                <a:spcPct val="115000"/>
              </a:lnSpc>
              <a:spcBef>
                <a:spcPts val="0"/>
              </a:spcBef>
              <a:spcAft>
                <a:spcPts val="0"/>
              </a:spcAft>
              <a:buClr>
                <a:schemeClr val="dk1"/>
              </a:buClr>
              <a:buSzPts val="1100"/>
              <a:buFont typeface="Arial"/>
              <a:buNone/>
            </a:pPr>
            <a:r>
              <a:rPr lang="es" sz="1000">
                <a:solidFill>
                  <a:schemeClr val="lt1"/>
                </a:solidFill>
                <a:latin typeface="Archivo Light"/>
                <a:ea typeface="Archivo Light"/>
                <a:cs typeface="Archivo Light"/>
                <a:sym typeface="Archivo Light"/>
              </a:rPr>
              <a:t>CN OA08</a:t>
            </a:r>
            <a:endParaRPr sz="1000">
              <a:solidFill>
                <a:schemeClr val="lt1"/>
              </a:solidFill>
              <a:latin typeface="Archivo Light"/>
              <a:ea typeface="Archivo Light"/>
              <a:cs typeface="Archivo Light"/>
              <a:sym typeface="Archivo Light"/>
            </a:endParaRPr>
          </a:p>
        </p:txBody>
      </p:sp>
      <p:sp>
        <p:nvSpPr>
          <p:cNvPr id="175" name="Google Shape;175;p19"/>
          <p:cNvSpPr/>
          <p:nvPr/>
        </p:nvSpPr>
        <p:spPr>
          <a:xfrm>
            <a:off x="1838501" y="5604008"/>
            <a:ext cx="825000" cy="321000"/>
          </a:xfrm>
          <a:prstGeom prst="roundRect">
            <a:avLst>
              <a:gd fmla="val 22367" name="adj"/>
            </a:avLst>
          </a:prstGeom>
          <a:solidFill>
            <a:srgbClr val="201245"/>
          </a:solidFill>
          <a:ln>
            <a:noFill/>
          </a:ln>
        </p:spPr>
        <p:txBody>
          <a:bodyPr anchorCtr="0" anchor="ctr" bIns="91425" lIns="91425" spcFirstLastPara="1" rIns="91425" wrap="square" tIns="90000">
            <a:noAutofit/>
          </a:bodyPr>
          <a:lstStyle/>
          <a:p>
            <a:pPr indent="0" lvl="0" marL="0" rtl="0" algn="ctr">
              <a:lnSpc>
                <a:spcPct val="115000"/>
              </a:lnSpc>
              <a:spcBef>
                <a:spcPts val="0"/>
              </a:spcBef>
              <a:spcAft>
                <a:spcPts val="0"/>
              </a:spcAft>
              <a:buClr>
                <a:schemeClr val="dk1"/>
              </a:buClr>
              <a:buSzPts val="1100"/>
              <a:buFont typeface="Arial"/>
              <a:buNone/>
            </a:pPr>
            <a:r>
              <a:rPr lang="es" sz="1000">
                <a:solidFill>
                  <a:schemeClr val="lt1"/>
                </a:solidFill>
                <a:latin typeface="Archivo Light"/>
                <a:ea typeface="Archivo Light"/>
                <a:cs typeface="Archivo Light"/>
                <a:sym typeface="Archivo Light"/>
              </a:rPr>
              <a:t>CN OA07</a:t>
            </a:r>
            <a:endParaRPr sz="1000">
              <a:solidFill>
                <a:schemeClr val="lt1"/>
              </a:solidFill>
              <a:latin typeface="Archivo Light"/>
              <a:ea typeface="Archivo Light"/>
              <a:cs typeface="Archivo Light"/>
              <a:sym typeface="Archivo Light"/>
            </a:endParaRPr>
          </a:p>
        </p:txBody>
      </p:sp>
      <p:sp>
        <p:nvSpPr>
          <p:cNvPr id="176" name="Google Shape;176;p19"/>
          <p:cNvSpPr/>
          <p:nvPr/>
        </p:nvSpPr>
        <p:spPr>
          <a:xfrm>
            <a:off x="907651" y="5214358"/>
            <a:ext cx="825000" cy="321000"/>
          </a:xfrm>
          <a:prstGeom prst="roundRect">
            <a:avLst>
              <a:gd fmla="val 22367" name="adj"/>
            </a:avLst>
          </a:prstGeom>
          <a:solidFill>
            <a:srgbClr val="E2D2F6"/>
          </a:solidFill>
          <a:ln cap="flat" cmpd="sng" w="9525">
            <a:solidFill>
              <a:srgbClr val="E2D2F6"/>
            </a:solidFill>
            <a:prstDash val="solid"/>
            <a:round/>
            <a:headEnd len="sm" w="sm" type="none"/>
            <a:tailEnd len="sm" w="sm" type="none"/>
          </a:ln>
        </p:spPr>
        <p:txBody>
          <a:bodyPr anchorCtr="0" anchor="ctr" bIns="91425" lIns="91425" spcFirstLastPara="1" rIns="91425" wrap="square" tIns="90000">
            <a:noAutofit/>
          </a:bodyPr>
          <a:lstStyle/>
          <a:p>
            <a:pPr indent="0" lvl="0" marL="0" rtl="0" algn="ctr">
              <a:lnSpc>
                <a:spcPct val="115000"/>
              </a:lnSpc>
              <a:spcBef>
                <a:spcPts val="0"/>
              </a:spcBef>
              <a:spcAft>
                <a:spcPts val="0"/>
              </a:spcAft>
              <a:buClr>
                <a:schemeClr val="dk1"/>
              </a:buClr>
              <a:buSzPts val="1100"/>
              <a:buFont typeface="Arial"/>
              <a:buNone/>
            </a:pPr>
            <a:r>
              <a:rPr lang="es" sz="1000">
                <a:solidFill>
                  <a:srgbClr val="201245"/>
                </a:solidFill>
                <a:latin typeface="Archivo Light"/>
                <a:ea typeface="Archivo Light"/>
                <a:cs typeface="Archivo Light"/>
                <a:sym typeface="Archivo Light"/>
              </a:rPr>
              <a:t>3ro básico</a:t>
            </a:r>
            <a:endParaRPr sz="1000">
              <a:solidFill>
                <a:srgbClr val="201245"/>
              </a:solidFill>
              <a:latin typeface="Archivo Light"/>
              <a:ea typeface="Archivo Light"/>
              <a:cs typeface="Archivo Light"/>
              <a:sym typeface="Archivo Light"/>
            </a:endParaRPr>
          </a:p>
        </p:txBody>
      </p:sp>
      <p:sp>
        <p:nvSpPr>
          <p:cNvPr id="177" name="Google Shape;177;p19"/>
          <p:cNvSpPr/>
          <p:nvPr/>
        </p:nvSpPr>
        <p:spPr>
          <a:xfrm>
            <a:off x="1838501" y="5214358"/>
            <a:ext cx="825000" cy="321000"/>
          </a:xfrm>
          <a:prstGeom prst="roundRect">
            <a:avLst>
              <a:gd fmla="val 22367" name="adj"/>
            </a:avLst>
          </a:prstGeom>
          <a:solidFill>
            <a:srgbClr val="E2D2F6"/>
          </a:solidFill>
          <a:ln cap="flat" cmpd="sng" w="9525">
            <a:solidFill>
              <a:srgbClr val="E2D2F6"/>
            </a:solidFill>
            <a:prstDash val="solid"/>
            <a:round/>
            <a:headEnd len="sm" w="sm" type="none"/>
            <a:tailEnd len="sm" w="sm" type="none"/>
          </a:ln>
        </p:spPr>
        <p:txBody>
          <a:bodyPr anchorCtr="0" anchor="ctr" bIns="91425" lIns="0" spcFirstLastPara="1" rIns="0" wrap="square" tIns="90000">
            <a:noAutofit/>
          </a:bodyPr>
          <a:lstStyle/>
          <a:p>
            <a:pPr indent="0" lvl="0" marL="0" rtl="0" algn="ctr">
              <a:lnSpc>
                <a:spcPct val="115000"/>
              </a:lnSpc>
              <a:spcBef>
                <a:spcPts val="0"/>
              </a:spcBef>
              <a:spcAft>
                <a:spcPts val="0"/>
              </a:spcAft>
              <a:buClr>
                <a:schemeClr val="dk1"/>
              </a:buClr>
              <a:buSzPts val="1100"/>
              <a:buFont typeface="Arial"/>
              <a:buNone/>
            </a:pPr>
            <a:r>
              <a:rPr lang="es" sz="1000">
                <a:solidFill>
                  <a:srgbClr val="201245"/>
                </a:solidFill>
                <a:latin typeface="Archivo Light"/>
                <a:ea typeface="Archivo Light"/>
                <a:cs typeface="Archivo Light"/>
                <a:sym typeface="Archivo Light"/>
              </a:rPr>
              <a:t>7m</a:t>
            </a:r>
            <a:r>
              <a:rPr lang="es" sz="1000">
                <a:solidFill>
                  <a:srgbClr val="201245"/>
                </a:solidFill>
                <a:latin typeface="Archivo Light"/>
                <a:ea typeface="Archivo Light"/>
                <a:cs typeface="Archivo Light"/>
                <a:sym typeface="Archivo Light"/>
              </a:rPr>
              <a:t>o básico</a:t>
            </a:r>
            <a:endParaRPr sz="1000">
              <a:solidFill>
                <a:srgbClr val="201245"/>
              </a:solidFill>
              <a:latin typeface="Archivo Light"/>
              <a:ea typeface="Archivo Light"/>
              <a:cs typeface="Archivo Light"/>
              <a:sym typeface="Archivo Light"/>
            </a:endParaRPr>
          </a:p>
        </p:txBody>
      </p:sp>
      <p:sp>
        <p:nvSpPr>
          <p:cNvPr id="178" name="Google Shape;178;p19"/>
          <p:cNvSpPr/>
          <p:nvPr/>
        </p:nvSpPr>
        <p:spPr>
          <a:xfrm>
            <a:off x="907651" y="5993658"/>
            <a:ext cx="825000" cy="321000"/>
          </a:xfrm>
          <a:prstGeom prst="roundRect">
            <a:avLst>
              <a:gd fmla="val 22367" name="adj"/>
            </a:avLst>
          </a:prstGeom>
          <a:solidFill>
            <a:srgbClr val="201245"/>
          </a:solidFill>
          <a:ln>
            <a:noFill/>
          </a:ln>
        </p:spPr>
        <p:txBody>
          <a:bodyPr anchorCtr="0" anchor="ctr" bIns="91425" lIns="91425" spcFirstLastPara="1" rIns="91425" wrap="square" tIns="90000">
            <a:noAutofit/>
          </a:bodyPr>
          <a:lstStyle/>
          <a:p>
            <a:pPr indent="0" lvl="0" marL="0" rtl="0" algn="ctr">
              <a:lnSpc>
                <a:spcPct val="115000"/>
              </a:lnSpc>
              <a:spcBef>
                <a:spcPts val="0"/>
              </a:spcBef>
              <a:spcAft>
                <a:spcPts val="0"/>
              </a:spcAft>
              <a:buClr>
                <a:schemeClr val="dk1"/>
              </a:buClr>
              <a:buSzPts val="1100"/>
              <a:buFont typeface="Arial"/>
              <a:buNone/>
            </a:pPr>
            <a:r>
              <a:rPr lang="es" sz="1000">
                <a:solidFill>
                  <a:schemeClr val="lt1"/>
                </a:solidFill>
                <a:latin typeface="Archivo Light"/>
                <a:ea typeface="Archivo Light"/>
                <a:cs typeface="Archivo Light"/>
                <a:sym typeface="Archivo Light"/>
              </a:rPr>
              <a:t>CN OA11</a:t>
            </a:r>
            <a:endParaRPr sz="1000">
              <a:solidFill>
                <a:schemeClr val="lt1"/>
              </a:solidFill>
              <a:latin typeface="Archivo Light"/>
              <a:ea typeface="Archivo Light"/>
              <a:cs typeface="Archivo Light"/>
              <a:sym typeface="Archivo Light"/>
            </a:endParaRPr>
          </a:p>
        </p:txBody>
      </p:sp>
      <p:cxnSp>
        <p:nvCxnSpPr>
          <p:cNvPr id="179" name="Google Shape;179;p19"/>
          <p:cNvCxnSpPr/>
          <p:nvPr/>
        </p:nvCxnSpPr>
        <p:spPr>
          <a:xfrm>
            <a:off x="898835" y="4454687"/>
            <a:ext cx="3283800" cy="0"/>
          </a:xfrm>
          <a:prstGeom prst="straightConnector1">
            <a:avLst/>
          </a:prstGeom>
          <a:noFill/>
          <a:ln cap="flat" cmpd="sng" w="19050">
            <a:solidFill>
              <a:srgbClr val="201245"/>
            </a:solidFill>
            <a:prstDash val="solid"/>
            <a:round/>
            <a:headEnd len="med" w="med" type="none"/>
            <a:tailEnd len="med" w="med" type="none"/>
          </a:ln>
        </p:spPr>
      </p:cxnSp>
      <p:sp>
        <p:nvSpPr>
          <p:cNvPr id="180" name="Google Shape;180;p19"/>
          <p:cNvSpPr txBox="1"/>
          <p:nvPr/>
        </p:nvSpPr>
        <p:spPr>
          <a:xfrm>
            <a:off x="2663500" y="2022683"/>
            <a:ext cx="1819500" cy="13806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a:solidFill>
                  <a:srgbClr val="201245"/>
                </a:solidFill>
                <a:latin typeface="Archivo Medium"/>
                <a:ea typeface="Archivo Medium"/>
                <a:cs typeface="Archivo Medium"/>
                <a:sym typeface="Archivo Medium"/>
              </a:rPr>
              <a:t>Habilidades</a:t>
            </a:r>
            <a:endParaRPr>
              <a:solidFill>
                <a:srgbClr val="201245"/>
              </a:solidFill>
              <a:latin typeface="Archivo Medium"/>
              <a:ea typeface="Archivo Medium"/>
              <a:cs typeface="Archivo Medium"/>
              <a:sym typeface="Archivo Medium"/>
            </a:endParaRPr>
          </a:p>
          <a:p>
            <a:pPr indent="0" lvl="0" marL="0" rtl="0" algn="just">
              <a:lnSpc>
                <a:spcPct val="115000"/>
              </a:lnSpc>
              <a:spcBef>
                <a:spcPts val="0"/>
              </a:spcBef>
              <a:spcAft>
                <a:spcPts val="0"/>
              </a:spcAft>
              <a:buClr>
                <a:schemeClr val="dk1"/>
              </a:buClr>
              <a:buSzPts val="1100"/>
              <a:buFont typeface="Arial"/>
              <a:buNone/>
            </a:pPr>
            <a:r>
              <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b="1" lang="es" sz="1100">
                <a:solidFill>
                  <a:srgbClr val="201245"/>
                </a:solidFill>
                <a:latin typeface="Archivo"/>
                <a:ea typeface="Archivo"/>
                <a:cs typeface="Archivo"/>
                <a:sym typeface="Archivo"/>
              </a:rPr>
              <a:t>· </a:t>
            </a:r>
            <a:r>
              <a:rPr lang="es" sz="1100">
                <a:solidFill>
                  <a:srgbClr val="201245"/>
                </a:solidFill>
                <a:latin typeface="Archivo Light"/>
                <a:ea typeface="Archivo Light"/>
                <a:cs typeface="Archivo Light"/>
                <a:sym typeface="Archivo Light"/>
              </a:rPr>
              <a:t>Curiosidad</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b="1" lang="es" sz="1100">
                <a:solidFill>
                  <a:srgbClr val="201245"/>
                </a:solidFill>
                <a:latin typeface="Archivo"/>
                <a:ea typeface="Archivo"/>
                <a:cs typeface="Archivo"/>
                <a:sym typeface="Archivo"/>
              </a:rPr>
              <a:t>· </a:t>
            </a:r>
            <a:r>
              <a:rPr lang="es" sz="1100">
                <a:solidFill>
                  <a:srgbClr val="201245"/>
                </a:solidFill>
                <a:latin typeface="Archivo Light"/>
                <a:ea typeface="Archivo Light"/>
                <a:cs typeface="Archivo Light"/>
                <a:sym typeface="Archivo Light"/>
              </a:rPr>
              <a:t>Explorar</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b="1" lang="es" sz="1100">
                <a:solidFill>
                  <a:srgbClr val="201245"/>
                </a:solidFill>
                <a:latin typeface="Archivo"/>
                <a:ea typeface="Archivo"/>
                <a:cs typeface="Archivo"/>
                <a:sym typeface="Archivo"/>
              </a:rPr>
              <a:t>· </a:t>
            </a:r>
            <a:r>
              <a:rPr lang="es" sz="1100">
                <a:solidFill>
                  <a:srgbClr val="201245"/>
                </a:solidFill>
                <a:latin typeface="Archivo Light"/>
                <a:ea typeface="Archivo Light"/>
                <a:cs typeface="Archivo Light"/>
                <a:sym typeface="Archivo Light"/>
              </a:rPr>
              <a:t>Sintetizar</a:t>
            </a:r>
            <a:endParaRPr sz="1100">
              <a:solidFill>
                <a:srgbClr val="201245"/>
              </a:solidFill>
              <a:latin typeface="Archivo Light"/>
              <a:ea typeface="Archivo Light"/>
              <a:cs typeface="Archivo Light"/>
              <a:sym typeface="Archivo Light"/>
            </a:endParaRPr>
          </a:p>
          <a:p>
            <a:pPr indent="0" lvl="0" marL="0" rtl="0" algn="just">
              <a:lnSpc>
                <a:spcPct val="115000"/>
              </a:lnSpc>
              <a:spcBef>
                <a:spcPts val="0"/>
              </a:spcBef>
              <a:spcAft>
                <a:spcPts val="0"/>
              </a:spcAft>
              <a:buClr>
                <a:schemeClr val="dk1"/>
              </a:buClr>
              <a:buSzPts val="1100"/>
              <a:buFont typeface="Arial"/>
              <a:buNone/>
            </a:pPr>
            <a:r>
              <a:rPr b="1" lang="es" sz="1100">
                <a:solidFill>
                  <a:srgbClr val="201245"/>
                </a:solidFill>
                <a:latin typeface="Archivo"/>
                <a:ea typeface="Archivo"/>
                <a:cs typeface="Archivo"/>
                <a:sym typeface="Archivo"/>
              </a:rPr>
              <a:t>· </a:t>
            </a:r>
            <a:r>
              <a:rPr lang="es" sz="1100">
                <a:solidFill>
                  <a:srgbClr val="201245"/>
                </a:solidFill>
                <a:latin typeface="Archivo Light"/>
                <a:ea typeface="Archivo Light"/>
                <a:cs typeface="Archivo Light"/>
                <a:sym typeface="Archivo Light"/>
              </a:rPr>
              <a:t>Inferir</a:t>
            </a:r>
            <a:endParaRPr sz="1100">
              <a:solidFill>
                <a:srgbClr val="201245"/>
              </a:solidFill>
              <a:latin typeface="Archivo Light"/>
              <a:ea typeface="Archivo Light"/>
              <a:cs typeface="Archivo Light"/>
              <a:sym typeface="Archivo Light"/>
            </a:endParaRPr>
          </a:p>
        </p:txBody>
      </p:sp>
      <p:sp>
        <p:nvSpPr>
          <p:cNvPr id="181" name="Google Shape;181;p19"/>
          <p:cNvSpPr txBox="1"/>
          <p:nvPr/>
        </p:nvSpPr>
        <p:spPr>
          <a:xfrm>
            <a:off x="907650" y="7389518"/>
            <a:ext cx="3090300" cy="400200"/>
          </a:xfrm>
          <a:prstGeom prst="rect">
            <a:avLst/>
          </a:prstGeom>
          <a:no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a:solidFill>
                  <a:srgbClr val="201245"/>
                </a:solidFill>
                <a:latin typeface="Archivo Medium"/>
                <a:ea typeface="Archivo Medium"/>
                <a:cs typeface="Archivo Medium"/>
                <a:sym typeface="Archivo Medium"/>
              </a:rPr>
              <a:t>Integración con otras asignaturas</a:t>
            </a:r>
            <a:endParaRPr>
              <a:solidFill>
                <a:srgbClr val="201245"/>
              </a:solidFill>
              <a:latin typeface="Archivo Medium"/>
              <a:ea typeface="Archivo Medium"/>
              <a:cs typeface="Archivo Medium"/>
              <a:sym typeface="Archivo Medium"/>
            </a:endParaRPr>
          </a:p>
        </p:txBody>
      </p:sp>
      <p:cxnSp>
        <p:nvCxnSpPr>
          <p:cNvPr id="182" name="Google Shape;182;p19"/>
          <p:cNvCxnSpPr/>
          <p:nvPr/>
        </p:nvCxnSpPr>
        <p:spPr>
          <a:xfrm>
            <a:off x="898835" y="7073343"/>
            <a:ext cx="6117600" cy="0"/>
          </a:xfrm>
          <a:prstGeom prst="straightConnector1">
            <a:avLst/>
          </a:prstGeom>
          <a:noFill/>
          <a:ln cap="flat" cmpd="sng" w="19050">
            <a:solidFill>
              <a:srgbClr val="201245"/>
            </a:solidFill>
            <a:prstDash val="solid"/>
            <a:round/>
            <a:headEnd len="med" w="med" type="none"/>
            <a:tailEnd len="med" w="med" type="none"/>
          </a:ln>
        </p:spPr>
      </p:cxnSp>
      <p:sp>
        <p:nvSpPr>
          <p:cNvPr id="183" name="Google Shape;183;p19"/>
          <p:cNvSpPr/>
          <p:nvPr/>
        </p:nvSpPr>
        <p:spPr>
          <a:xfrm>
            <a:off x="907650" y="7906168"/>
            <a:ext cx="930900" cy="321000"/>
          </a:xfrm>
          <a:prstGeom prst="roundRect">
            <a:avLst>
              <a:gd fmla="val 22367" name="adj"/>
            </a:avLst>
          </a:prstGeom>
          <a:solidFill>
            <a:srgbClr val="E2D2F6"/>
          </a:solidFill>
          <a:ln cap="flat" cmpd="sng" w="9525">
            <a:solidFill>
              <a:srgbClr val="E2D2F6"/>
            </a:solidFill>
            <a:prstDash val="solid"/>
            <a:round/>
            <a:headEnd len="sm" w="sm" type="none"/>
            <a:tailEnd len="sm" w="sm" type="none"/>
          </a:ln>
        </p:spPr>
        <p:txBody>
          <a:bodyPr anchorCtr="0" anchor="ctr" bIns="91425" lIns="91425" spcFirstLastPara="1" rIns="91425" wrap="square" tIns="90000">
            <a:noAutofit/>
          </a:bodyPr>
          <a:lstStyle/>
          <a:p>
            <a:pPr indent="0" lvl="0" marL="0" rtl="0" algn="ctr">
              <a:lnSpc>
                <a:spcPct val="115000"/>
              </a:lnSpc>
              <a:spcBef>
                <a:spcPts val="0"/>
              </a:spcBef>
              <a:spcAft>
                <a:spcPts val="0"/>
              </a:spcAft>
              <a:buClr>
                <a:schemeClr val="dk1"/>
              </a:buClr>
              <a:buSzPts val="1100"/>
              <a:buFont typeface="Arial"/>
              <a:buNone/>
            </a:pPr>
            <a:r>
              <a:rPr lang="es" sz="1000">
                <a:solidFill>
                  <a:srgbClr val="201245"/>
                </a:solidFill>
                <a:latin typeface="Archivo Light"/>
                <a:ea typeface="Archivo Light"/>
                <a:cs typeface="Archivo Light"/>
                <a:sym typeface="Archivo Light"/>
              </a:rPr>
              <a:t>Lenguaje</a:t>
            </a:r>
            <a:endParaRPr sz="1000">
              <a:solidFill>
                <a:srgbClr val="201245"/>
              </a:solidFill>
              <a:latin typeface="Archivo Light"/>
              <a:ea typeface="Archivo Light"/>
              <a:cs typeface="Archivo Light"/>
              <a:sym typeface="Archivo Light"/>
            </a:endParaRPr>
          </a:p>
        </p:txBody>
      </p:sp>
      <p:sp>
        <p:nvSpPr>
          <p:cNvPr id="184" name="Google Shape;184;p19"/>
          <p:cNvSpPr txBox="1"/>
          <p:nvPr/>
        </p:nvSpPr>
        <p:spPr>
          <a:xfrm>
            <a:off x="1956375" y="7889675"/>
            <a:ext cx="5181600" cy="354000"/>
          </a:xfrm>
          <a:prstGeom prst="rect">
            <a:avLst/>
          </a:prstGeom>
          <a:solidFill>
            <a:schemeClr val="lt1"/>
          </a:solid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Escribir un cuento, poema o comic que explique las fases de la vida de una estrella.</a:t>
            </a:r>
            <a:endParaRPr sz="1100">
              <a:solidFill>
                <a:srgbClr val="201245"/>
              </a:solidFill>
              <a:latin typeface="Archivo Light"/>
              <a:ea typeface="Archivo Light"/>
              <a:cs typeface="Archivo Light"/>
              <a:sym typeface="Archivo Light"/>
            </a:endParaRPr>
          </a:p>
        </p:txBody>
      </p:sp>
      <p:sp>
        <p:nvSpPr>
          <p:cNvPr id="185" name="Google Shape;185;p19"/>
          <p:cNvSpPr/>
          <p:nvPr/>
        </p:nvSpPr>
        <p:spPr>
          <a:xfrm>
            <a:off x="907650" y="8384400"/>
            <a:ext cx="930900" cy="321000"/>
          </a:xfrm>
          <a:prstGeom prst="roundRect">
            <a:avLst>
              <a:gd fmla="val 22367" name="adj"/>
            </a:avLst>
          </a:prstGeom>
          <a:solidFill>
            <a:srgbClr val="E2D2F6"/>
          </a:solidFill>
          <a:ln cap="flat" cmpd="sng" w="9525">
            <a:solidFill>
              <a:srgbClr val="E2D2F6"/>
            </a:solidFill>
            <a:prstDash val="solid"/>
            <a:round/>
            <a:headEnd len="sm" w="sm" type="none"/>
            <a:tailEnd len="sm" w="sm" type="none"/>
          </a:ln>
        </p:spPr>
        <p:txBody>
          <a:bodyPr anchorCtr="0" anchor="ctr" bIns="91425" lIns="91425" spcFirstLastPara="1" rIns="91425" wrap="square" tIns="90000">
            <a:noAutofit/>
          </a:bodyPr>
          <a:lstStyle/>
          <a:p>
            <a:pPr indent="0" lvl="0" marL="0" rtl="0" algn="ctr">
              <a:lnSpc>
                <a:spcPct val="115000"/>
              </a:lnSpc>
              <a:spcBef>
                <a:spcPts val="0"/>
              </a:spcBef>
              <a:spcAft>
                <a:spcPts val="0"/>
              </a:spcAft>
              <a:buClr>
                <a:schemeClr val="dk1"/>
              </a:buClr>
              <a:buSzPts val="1100"/>
              <a:buFont typeface="Arial"/>
              <a:buNone/>
            </a:pPr>
            <a:r>
              <a:rPr lang="es" sz="1000">
                <a:solidFill>
                  <a:srgbClr val="201245"/>
                </a:solidFill>
                <a:latin typeface="Archivo Light"/>
                <a:ea typeface="Archivo Light"/>
                <a:cs typeface="Archivo Light"/>
                <a:sym typeface="Archivo Light"/>
              </a:rPr>
              <a:t>Matemática</a:t>
            </a:r>
            <a:endParaRPr sz="1000">
              <a:solidFill>
                <a:srgbClr val="201245"/>
              </a:solidFill>
              <a:latin typeface="Archivo Light"/>
              <a:ea typeface="Archivo Light"/>
              <a:cs typeface="Archivo Light"/>
              <a:sym typeface="Archivo Light"/>
            </a:endParaRPr>
          </a:p>
        </p:txBody>
      </p:sp>
      <p:sp>
        <p:nvSpPr>
          <p:cNvPr id="186" name="Google Shape;186;p19"/>
          <p:cNvSpPr txBox="1"/>
          <p:nvPr/>
        </p:nvSpPr>
        <p:spPr>
          <a:xfrm>
            <a:off x="1956375" y="8280225"/>
            <a:ext cx="5063700" cy="548700"/>
          </a:xfrm>
          <a:prstGeom prst="rect">
            <a:avLst/>
          </a:prstGeom>
          <a:solidFill>
            <a:schemeClr val="lt1"/>
          </a:solid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Hacer estimaciones y cálculos de cantidad de estrellas. Relacionar tiempos de vida de estrellas en proporción a otras especies.</a:t>
            </a:r>
            <a:endParaRPr sz="1100">
              <a:solidFill>
                <a:srgbClr val="201245"/>
              </a:solidFill>
              <a:latin typeface="Archivo Light"/>
              <a:ea typeface="Archivo Light"/>
              <a:cs typeface="Archivo Light"/>
              <a:sym typeface="Archivo Light"/>
            </a:endParaRPr>
          </a:p>
        </p:txBody>
      </p:sp>
      <p:sp>
        <p:nvSpPr>
          <p:cNvPr id="187" name="Google Shape;187;p19"/>
          <p:cNvSpPr/>
          <p:nvPr/>
        </p:nvSpPr>
        <p:spPr>
          <a:xfrm>
            <a:off x="907650" y="8893531"/>
            <a:ext cx="930900" cy="321000"/>
          </a:xfrm>
          <a:prstGeom prst="roundRect">
            <a:avLst>
              <a:gd fmla="val 22367" name="adj"/>
            </a:avLst>
          </a:prstGeom>
          <a:solidFill>
            <a:srgbClr val="E2D2F6"/>
          </a:solidFill>
          <a:ln cap="flat" cmpd="sng" w="9525">
            <a:solidFill>
              <a:srgbClr val="E2D2F6"/>
            </a:solidFill>
            <a:prstDash val="solid"/>
            <a:round/>
            <a:headEnd len="sm" w="sm" type="none"/>
            <a:tailEnd len="sm" w="sm" type="none"/>
          </a:ln>
        </p:spPr>
        <p:txBody>
          <a:bodyPr anchorCtr="0" anchor="ctr" bIns="91425" lIns="91425" spcFirstLastPara="1" rIns="91425" wrap="square" tIns="90000">
            <a:noAutofit/>
          </a:bodyPr>
          <a:lstStyle/>
          <a:p>
            <a:pPr indent="0" lvl="0" marL="0" rtl="0" algn="ctr">
              <a:lnSpc>
                <a:spcPct val="115000"/>
              </a:lnSpc>
              <a:spcBef>
                <a:spcPts val="0"/>
              </a:spcBef>
              <a:spcAft>
                <a:spcPts val="0"/>
              </a:spcAft>
              <a:buClr>
                <a:schemeClr val="dk1"/>
              </a:buClr>
              <a:buSzPts val="1100"/>
              <a:buFont typeface="Arial"/>
              <a:buNone/>
            </a:pPr>
            <a:r>
              <a:rPr lang="es" sz="1000">
                <a:solidFill>
                  <a:srgbClr val="201245"/>
                </a:solidFill>
                <a:latin typeface="Archivo Light"/>
                <a:ea typeface="Archivo Light"/>
                <a:cs typeface="Archivo Light"/>
                <a:sym typeface="Archivo Light"/>
              </a:rPr>
              <a:t>Artes</a:t>
            </a:r>
            <a:endParaRPr sz="1000">
              <a:solidFill>
                <a:srgbClr val="201245"/>
              </a:solidFill>
              <a:latin typeface="Archivo Light"/>
              <a:ea typeface="Archivo Light"/>
              <a:cs typeface="Archivo Light"/>
              <a:sym typeface="Archivo Light"/>
            </a:endParaRPr>
          </a:p>
        </p:txBody>
      </p:sp>
      <p:sp>
        <p:nvSpPr>
          <p:cNvPr id="188" name="Google Shape;188;p19"/>
          <p:cNvSpPr txBox="1"/>
          <p:nvPr/>
        </p:nvSpPr>
        <p:spPr>
          <a:xfrm>
            <a:off x="1956375" y="8877031"/>
            <a:ext cx="5063700" cy="354000"/>
          </a:xfrm>
          <a:prstGeom prst="rect">
            <a:avLst/>
          </a:prstGeom>
          <a:solidFill>
            <a:schemeClr val="lt1"/>
          </a:solidFill>
          <a:ln>
            <a:noFill/>
          </a:ln>
        </p:spPr>
        <p:txBody>
          <a:bodyPr anchorCtr="0" anchor="t" bIns="91425" lIns="0"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lang="es" sz="1100">
                <a:solidFill>
                  <a:srgbClr val="201245"/>
                </a:solidFill>
                <a:latin typeface="Archivo Light"/>
                <a:ea typeface="Archivo Light"/>
                <a:cs typeface="Archivo Light"/>
                <a:sym typeface="Archivo Light"/>
              </a:rPr>
              <a:t>Conocer y experimentar con la obra Noche Estrellada de Van Gogh.</a:t>
            </a:r>
            <a:endParaRPr sz="1100">
              <a:solidFill>
                <a:srgbClr val="201245"/>
              </a:solidFill>
              <a:latin typeface="Archivo Light"/>
              <a:ea typeface="Archivo Light"/>
              <a:cs typeface="Archivo Light"/>
              <a:sym typeface="Archivo Light"/>
            </a:endParaRPr>
          </a:p>
        </p:txBody>
      </p:sp>
      <p:sp>
        <p:nvSpPr>
          <p:cNvPr id="189" name="Google Shape;189;p19"/>
          <p:cNvSpPr/>
          <p:nvPr/>
        </p:nvSpPr>
        <p:spPr>
          <a:xfrm>
            <a:off x="4541891" y="1680755"/>
            <a:ext cx="4352700" cy="4352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90" name="Google Shape;190;p19"/>
          <p:cNvPicPr preferRelativeResize="0"/>
          <p:nvPr/>
        </p:nvPicPr>
        <p:blipFill rotWithShape="1">
          <a:blip r:embed="rId3">
            <a:alphaModFix/>
          </a:blip>
          <a:srcRect b="0" l="0" r="0" t="0"/>
          <a:stretch/>
        </p:blipFill>
        <p:spPr>
          <a:xfrm>
            <a:off x="4254400" y="1399850"/>
            <a:ext cx="4912199" cy="4912199"/>
          </a:xfrm>
          <a:prstGeom prst="rect">
            <a:avLst/>
          </a:prstGeom>
          <a:noFill/>
          <a:ln>
            <a:noFill/>
          </a:ln>
        </p:spPr>
      </p:pic>
      <p:cxnSp>
        <p:nvCxnSpPr>
          <p:cNvPr id="191" name="Google Shape;191;p19"/>
          <p:cNvCxnSpPr/>
          <p:nvPr/>
        </p:nvCxnSpPr>
        <p:spPr>
          <a:xfrm>
            <a:off x="898835" y="1750600"/>
            <a:ext cx="3283800" cy="0"/>
          </a:xfrm>
          <a:prstGeom prst="straightConnector1">
            <a:avLst/>
          </a:prstGeom>
          <a:noFill/>
          <a:ln cap="flat" cmpd="sng" w="19050">
            <a:solidFill>
              <a:srgbClr val="201245"/>
            </a:solidFill>
            <a:prstDash val="solid"/>
            <a:round/>
            <a:headEnd len="med" w="med" type="none"/>
            <a:tailEnd len="med" w="med" type="none"/>
          </a:ln>
        </p:spPr>
      </p:cxnSp>
      <p:sp>
        <p:nvSpPr>
          <p:cNvPr id="192" name="Google Shape;192;p19"/>
          <p:cNvSpPr/>
          <p:nvPr/>
        </p:nvSpPr>
        <p:spPr>
          <a:xfrm>
            <a:off x="5676125" y="444600"/>
            <a:ext cx="1638900" cy="321000"/>
          </a:xfrm>
          <a:prstGeom prst="roundRect">
            <a:avLst>
              <a:gd fmla="val 50000" name="adj"/>
            </a:avLst>
          </a:prstGeom>
          <a:noFill/>
          <a:ln cap="flat" cmpd="sng" w="9525">
            <a:solidFill>
              <a:srgbClr val="B5A2CE"/>
            </a:solidFill>
            <a:prstDash val="solid"/>
            <a:round/>
            <a:headEnd len="sm" w="sm" type="none"/>
            <a:tailEnd len="sm" w="sm" type="none"/>
          </a:ln>
        </p:spPr>
        <p:txBody>
          <a:bodyPr anchorCtr="0" anchor="ctr" bIns="91425" lIns="90000" spcFirstLastPara="1" rIns="91425" wrap="square" tIns="91425">
            <a:noAutofit/>
          </a:bodyPr>
          <a:lstStyle/>
          <a:p>
            <a:pPr indent="0" lvl="0" marL="0" rtl="0" algn="ctr">
              <a:spcBef>
                <a:spcPts val="0"/>
              </a:spcBef>
              <a:spcAft>
                <a:spcPts val="0"/>
              </a:spcAft>
              <a:buNone/>
            </a:pPr>
            <a:r>
              <a:rPr lang="es" sz="1000">
                <a:solidFill>
                  <a:srgbClr val="B5A2CE"/>
                </a:solidFill>
                <a:latin typeface="Archivo Medium"/>
                <a:ea typeface="Archivo Medium"/>
                <a:cs typeface="Archivo Medium"/>
                <a:sym typeface="Archivo Medium"/>
              </a:rPr>
              <a:t>VIDA DE ESTRELLA</a:t>
            </a:r>
            <a:endParaRPr sz="1000">
              <a:solidFill>
                <a:srgbClr val="B5A2CE"/>
              </a:solidFill>
              <a:latin typeface="Archivo Medium"/>
              <a:ea typeface="Archivo Medium"/>
              <a:cs typeface="Archivo Medium"/>
              <a:sym typeface="Archivo Medium"/>
            </a:endParaRPr>
          </a:p>
        </p:txBody>
      </p:sp>
      <p:sp>
        <p:nvSpPr>
          <p:cNvPr id="193" name="Google Shape;193;p19"/>
          <p:cNvSpPr/>
          <p:nvPr/>
        </p:nvSpPr>
        <p:spPr>
          <a:xfrm>
            <a:off x="907651" y="6389433"/>
            <a:ext cx="825000" cy="321000"/>
          </a:xfrm>
          <a:prstGeom prst="roundRect">
            <a:avLst>
              <a:gd fmla="val 22367" name="adj"/>
            </a:avLst>
          </a:prstGeom>
          <a:solidFill>
            <a:srgbClr val="201245"/>
          </a:solidFill>
          <a:ln>
            <a:noFill/>
          </a:ln>
        </p:spPr>
        <p:txBody>
          <a:bodyPr anchorCtr="0" anchor="ctr" bIns="91425" lIns="91425" spcFirstLastPara="1" rIns="91425" wrap="square" tIns="90000">
            <a:noAutofit/>
          </a:bodyPr>
          <a:lstStyle/>
          <a:p>
            <a:pPr indent="0" lvl="0" marL="0" rtl="0" algn="ctr">
              <a:lnSpc>
                <a:spcPct val="115000"/>
              </a:lnSpc>
              <a:spcBef>
                <a:spcPts val="0"/>
              </a:spcBef>
              <a:spcAft>
                <a:spcPts val="0"/>
              </a:spcAft>
              <a:buClr>
                <a:schemeClr val="dk1"/>
              </a:buClr>
              <a:buSzPts val="1100"/>
              <a:buFont typeface="Arial"/>
              <a:buNone/>
            </a:pPr>
            <a:r>
              <a:rPr lang="es" sz="1000">
                <a:solidFill>
                  <a:schemeClr val="lt1"/>
                </a:solidFill>
                <a:latin typeface="Archivo Light"/>
                <a:ea typeface="Archivo Light"/>
                <a:cs typeface="Archivo Light"/>
                <a:sym typeface="Archivo Light"/>
              </a:rPr>
              <a:t>CN OAHA</a:t>
            </a:r>
            <a:endParaRPr sz="1000">
              <a:solidFill>
                <a:schemeClr val="lt1"/>
              </a:solidFill>
              <a:latin typeface="Archivo Light"/>
              <a:ea typeface="Archivo Light"/>
              <a:cs typeface="Archivo Light"/>
              <a:sym typeface="Archivo Light"/>
            </a:endParaRPr>
          </a:p>
        </p:txBody>
      </p:sp>
      <p:sp>
        <p:nvSpPr>
          <p:cNvPr id="194" name="Google Shape;194;p19"/>
          <p:cNvSpPr/>
          <p:nvPr/>
        </p:nvSpPr>
        <p:spPr>
          <a:xfrm>
            <a:off x="1838501" y="5999783"/>
            <a:ext cx="825000" cy="321000"/>
          </a:xfrm>
          <a:prstGeom prst="roundRect">
            <a:avLst>
              <a:gd fmla="val 22367" name="adj"/>
            </a:avLst>
          </a:prstGeom>
          <a:solidFill>
            <a:srgbClr val="201245"/>
          </a:solidFill>
          <a:ln>
            <a:noFill/>
          </a:ln>
        </p:spPr>
        <p:txBody>
          <a:bodyPr anchorCtr="0" anchor="ctr" bIns="91425" lIns="91425" spcFirstLastPara="1" rIns="91425" wrap="square" tIns="90000">
            <a:noAutofit/>
          </a:bodyPr>
          <a:lstStyle/>
          <a:p>
            <a:pPr indent="0" lvl="0" marL="0" rtl="0" algn="ctr">
              <a:lnSpc>
                <a:spcPct val="115000"/>
              </a:lnSpc>
              <a:spcBef>
                <a:spcPts val="0"/>
              </a:spcBef>
              <a:spcAft>
                <a:spcPts val="0"/>
              </a:spcAft>
              <a:buClr>
                <a:schemeClr val="dk1"/>
              </a:buClr>
              <a:buSzPts val="1100"/>
              <a:buFont typeface="Arial"/>
              <a:buNone/>
            </a:pPr>
            <a:r>
              <a:rPr lang="es" sz="1000">
                <a:solidFill>
                  <a:schemeClr val="lt1"/>
                </a:solidFill>
                <a:latin typeface="Archivo Light"/>
                <a:ea typeface="Archivo Light"/>
                <a:cs typeface="Archivo Light"/>
                <a:sym typeface="Archivo Light"/>
              </a:rPr>
              <a:t>CN OAHA</a:t>
            </a:r>
            <a:endParaRPr sz="1000">
              <a:solidFill>
                <a:schemeClr val="lt1"/>
              </a:solidFill>
              <a:latin typeface="Archivo Light"/>
              <a:ea typeface="Archivo Light"/>
              <a:cs typeface="Archivo Light"/>
              <a:sym typeface="Archivo Light"/>
            </a:endParaRPr>
          </a:p>
        </p:txBody>
      </p:sp>
      <p:sp>
        <p:nvSpPr>
          <p:cNvPr id="195" name="Google Shape;195;p19"/>
          <p:cNvSpPr/>
          <p:nvPr/>
        </p:nvSpPr>
        <p:spPr>
          <a:xfrm>
            <a:off x="1838501" y="6392496"/>
            <a:ext cx="825000" cy="321000"/>
          </a:xfrm>
          <a:prstGeom prst="roundRect">
            <a:avLst>
              <a:gd fmla="val 22367" name="adj"/>
            </a:avLst>
          </a:prstGeom>
          <a:solidFill>
            <a:srgbClr val="201245"/>
          </a:solidFill>
          <a:ln>
            <a:noFill/>
          </a:ln>
        </p:spPr>
        <p:txBody>
          <a:bodyPr anchorCtr="0" anchor="ctr" bIns="91425" lIns="91425" spcFirstLastPara="1" rIns="91425" wrap="square" tIns="90000">
            <a:noAutofit/>
          </a:bodyPr>
          <a:lstStyle/>
          <a:p>
            <a:pPr indent="0" lvl="0" marL="0" rtl="0" algn="ctr">
              <a:lnSpc>
                <a:spcPct val="115000"/>
              </a:lnSpc>
              <a:spcBef>
                <a:spcPts val="0"/>
              </a:spcBef>
              <a:spcAft>
                <a:spcPts val="0"/>
              </a:spcAft>
              <a:buClr>
                <a:schemeClr val="dk1"/>
              </a:buClr>
              <a:buSzPts val="1100"/>
              <a:buFont typeface="Arial"/>
              <a:buNone/>
            </a:pPr>
            <a:r>
              <a:rPr lang="es" sz="1000">
                <a:solidFill>
                  <a:schemeClr val="lt1"/>
                </a:solidFill>
                <a:latin typeface="Archivo Light"/>
                <a:ea typeface="Archivo Light"/>
                <a:cs typeface="Archivo Light"/>
                <a:sym typeface="Archivo Light"/>
              </a:rPr>
              <a:t>CN OAHG</a:t>
            </a:r>
            <a:endParaRPr sz="1000">
              <a:solidFill>
                <a:schemeClr val="lt1"/>
              </a:solidFill>
              <a:latin typeface="Archivo Light"/>
              <a:ea typeface="Archivo Light"/>
              <a:cs typeface="Archivo Light"/>
              <a:sym typeface="Archiv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01245"/>
        </a:solidFill>
      </p:bgPr>
    </p:bg>
    <p:spTree>
      <p:nvGrpSpPr>
        <p:cNvPr id="199" name="Shape 199"/>
        <p:cNvGrpSpPr/>
        <p:nvPr/>
      </p:nvGrpSpPr>
      <p:grpSpPr>
        <a:xfrm>
          <a:off x="0" y="0"/>
          <a:ext cx="0" cy="0"/>
          <a:chOff x="0" y="0"/>
          <a:chExt cx="0" cy="0"/>
        </a:xfrm>
      </p:grpSpPr>
      <p:sp>
        <p:nvSpPr>
          <p:cNvPr id="200" name="Google Shape;200;p20"/>
          <p:cNvSpPr/>
          <p:nvPr/>
        </p:nvSpPr>
        <p:spPr>
          <a:xfrm>
            <a:off x="-2187225" y="286750"/>
            <a:ext cx="738000" cy="3333000"/>
          </a:xfrm>
          <a:prstGeom prst="rect">
            <a:avLst/>
          </a:prstGeom>
          <a:solidFill>
            <a:srgbClr val="2012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p20"/>
          <p:cNvSpPr/>
          <p:nvPr/>
        </p:nvSpPr>
        <p:spPr>
          <a:xfrm>
            <a:off x="-1449364" y="286750"/>
            <a:ext cx="370200" cy="370200"/>
          </a:xfrm>
          <a:prstGeom prst="rect">
            <a:avLst/>
          </a:prstGeom>
          <a:solidFill>
            <a:srgbClr val="594B9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2" name="Google Shape;202;p20"/>
          <p:cNvSpPr/>
          <p:nvPr/>
        </p:nvSpPr>
        <p:spPr>
          <a:xfrm>
            <a:off x="-1079041" y="286750"/>
            <a:ext cx="370200" cy="370200"/>
          </a:xfrm>
          <a:prstGeom prst="rect">
            <a:avLst/>
          </a:prstGeom>
          <a:solidFill>
            <a:srgbClr val="B5A2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 name="Google Shape;203;p20"/>
          <p:cNvSpPr/>
          <p:nvPr/>
        </p:nvSpPr>
        <p:spPr>
          <a:xfrm>
            <a:off x="-708718" y="286750"/>
            <a:ext cx="370200" cy="370200"/>
          </a:xfrm>
          <a:prstGeom prst="rect">
            <a:avLst/>
          </a:prstGeom>
          <a:solidFill>
            <a:srgbClr val="E2D2F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p20"/>
          <p:cNvSpPr/>
          <p:nvPr/>
        </p:nvSpPr>
        <p:spPr>
          <a:xfrm>
            <a:off x="-1449364" y="657072"/>
            <a:ext cx="370200" cy="370200"/>
          </a:xfrm>
          <a:prstGeom prst="rect">
            <a:avLst/>
          </a:prstGeom>
          <a:solidFill>
            <a:srgbClr val="3E66A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5" name="Google Shape;205;p20"/>
          <p:cNvSpPr/>
          <p:nvPr/>
        </p:nvSpPr>
        <p:spPr>
          <a:xfrm>
            <a:off x="-1079041" y="657072"/>
            <a:ext cx="370200" cy="370200"/>
          </a:xfrm>
          <a:prstGeom prst="rect">
            <a:avLst/>
          </a:prstGeom>
          <a:solidFill>
            <a:srgbClr val="628D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 name="Google Shape;206;p20"/>
          <p:cNvSpPr/>
          <p:nvPr/>
        </p:nvSpPr>
        <p:spPr>
          <a:xfrm>
            <a:off x="-708718" y="657072"/>
            <a:ext cx="370200" cy="370200"/>
          </a:xfrm>
          <a:prstGeom prst="rect">
            <a:avLst/>
          </a:prstGeom>
          <a:solidFill>
            <a:srgbClr val="89ACD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7" name="Google Shape;207;p20"/>
          <p:cNvSpPr/>
          <p:nvPr/>
        </p:nvSpPr>
        <p:spPr>
          <a:xfrm>
            <a:off x="-1449364" y="1027398"/>
            <a:ext cx="370200" cy="370200"/>
          </a:xfrm>
          <a:prstGeom prst="rect">
            <a:avLst/>
          </a:prstGeom>
          <a:solidFill>
            <a:srgbClr val="5EB0B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8" name="Google Shape;208;p20"/>
          <p:cNvSpPr/>
          <p:nvPr/>
        </p:nvSpPr>
        <p:spPr>
          <a:xfrm>
            <a:off x="-1079041" y="1027398"/>
            <a:ext cx="370200" cy="370200"/>
          </a:xfrm>
          <a:prstGeom prst="rect">
            <a:avLst/>
          </a:prstGeom>
          <a:solidFill>
            <a:srgbClr val="78C8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 name="Google Shape;209;p20"/>
          <p:cNvSpPr/>
          <p:nvPr/>
        </p:nvSpPr>
        <p:spPr>
          <a:xfrm>
            <a:off x="-708718" y="1027398"/>
            <a:ext cx="370200" cy="370200"/>
          </a:xfrm>
          <a:prstGeom prst="rect">
            <a:avLst/>
          </a:prstGeom>
          <a:solidFill>
            <a:srgbClr val="A3D7D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0" name="Google Shape;210;p20"/>
          <p:cNvSpPr/>
          <p:nvPr/>
        </p:nvSpPr>
        <p:spPr>
          <a:xfrm>
            <a:off x="-1449364" y="1397724"/>
            <a:ext cx="370200" cy="370200"/>
          </a:xfrm>
          <a:prstGeom prst="rect">
            <a:avLst/>
          </a:prstGeom>
          <a:solidFill>
            <a:srgbClr val="058B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 name="Google Shape;211;p20"/>
          <p:cNvSpPr/>
          <p:nvPr/>
        </p:nvSpPr>
        <p:spPr>
          <a:xfrm>
            <a:off x="-1079041" y="1397724"/>
            <a:ext cx="370200" cy="370200"/>
          </a:xfrm>
          <a:prstGeom prst="rect">
            <a:avLst/>
          </a:prstGeom>
          <a:solidFill>
            <a:srgbClr val="3EB07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20"/>
          <p:cNvSpPr/>
          <p:nvPr/>
        </p:nvSpPr>
        <p:spPr>
          <a:xfrm>
            <a:off x="-708718" y="1397724"/>
            <a:ext cx="370200" cy="370200"/>
          </a:xfrm>
          <a:prstGeom prst="rect">
            <a:avLst/>
          </a:prstGeom>
          <a:solidFill>
            <a:srgbClr val="8CCAA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3" name="Google Shape;213;p20"/>
          <p:cNvSpPr/>
          <p:nvPr/>
        </p:nvSpPr>
        <p:spPr>
          <a:xfrm>
            <a:off x="-1449364" y="1768050"/>
            <a:ext cx="370200" cy="370200"/>
          </a:xfrm>
          <a:prstGeom prst="rect">
            <a:avLst/>
          </a:prstGeom>
          <a:solidFill>
            <a:srgbClr val="7312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 name="Google Shape;214;p20"/>
          <p:cNvSpPr/>
          <p:nvPr/>
        </p:nvSpPr>
        <p:spPr>
          <a:xfrm>
            <a:off x="-1079041" y="1768050"/>
            <a:ext cx="370200" cy="370200"/>
          </a:xfrm>
          <a:prstGeom prst="rect">
            <a:avLst/>
          </a:prstGeom>
          <a:solidFill>
            <a:srgbClr val="AB395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 name="Google Shape;215;p20"/>
          <p:cNvSpPr/>
          <p:nvPr/>
        </p:nvSpPr>
        <p:spPr>
          <a:xfrm>
            <a:off x="-708718" y="1768050"/>
            <a:ext cx="370200" cy="370200"/>
          </a:xfrm>
          <a:prstGeom prst="rect">
            <a:avLst/>
          </a:prstGeom>
          <a:solidFill>
            <a:srgbClr val="D36C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6" name="Google Shape;216;p20"/>
          <p:cNvSpPr/>
          <p:nvPr/>
        </p:nvSpPr>
        <p:spPr>
          <a:xfrm>
            <a:off x="-1449364" y="2138375"/>
            <a:ext cx="370200" cy="370200"/>
          </a:xfrm>
          <a:prstGeom prst="rect">
            <a:avLst/>
          </a:prstGeom>
          <a:solidFill>
            <a:srgbClr val="B72D2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 name="Google Shape;217;p20"/>
          <p:cNvSpPr/>
          <p:nvPr/>
        </p:nvSpPr>
        <p:spPr>
          <a:xfrm>
            <a:off x="-1079041" y="2138375"/>
            <a:ext cx="370200" cy="370200"/>
          </a:xfrm>
          <a:prstGeom prst="rect">
            <a:avLst/>
          </a:prstGeom>
          <a:solidFill>
            <a:srgbClr val="CD3B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20"/>
          <p:cNvSpPr/>
          <p:nvPr/>
        </p:nvSpPr>
        <p:spPr>
          <a:xfrm>
            <a:off x="-708718" y="2138375"/>
            <a:ext cx="370200" cy="370200"/>
          </a:xfrm>
          <a:prstGeom prst="rect">
            <a:avLst/>
          </a:prstGeom>
          <a:solidFill>
            <a:srgbClr val="E8563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 name="Google Shape;219;p20"/>
          <p:cNvSpPr/>
          <p:nvPr/>
        </p:nvSpPr>
        <p:spPr>
          <a:xfrm>
            <a:off x="-1449364" y="2508701"/>
            <a:ext cx="370200" cy="370200"/>
          </a:xfrm>
          <a:prstGeom prst="rect">
            <a:avLst/>
          </a:prstGeom>
          <a:solidFill>
            <a:srgbClr val="EE762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 name="Google Shape;220;p20"/>
          <p:cNvSpPr/>
          <p:nvPr/>
        </p:nvSpPr>
        <p:spPr>
          <a:xfrm>
            <a:off x="-1079041" y="2508701"/>
            <a:ext cx="370200" cy="370200"/>
          </a:xfrm>
          <a:prstGeom prst="rect">
            <a:avLst/>
          </a:prstGeom>
          <a:solidFill>
            <a:srgbClr val="EE9E6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p20"/>
          <p:cNvSpPr/>
          <p:nvPr/>
        </p:nvSpPr>
        <p:spPr>
          <a:xfrm>
            <a:off x="-708718" y="2508701"/>
            <a:ext cx="370200" cy="370200"/>
          </a:xfrm>
          <a:prstGeom prst="rect">
            <a:avLst/>
          </a:prstGeom>
          <a:solidFill>
            <a:srgbClr val="F9BF9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 name="Google Shape;222;p20"/>
          <p:cNvSpPr/>
          <p:nvPr/>
        </p:nvSpPr>
        <p:spPr>
          <a:xfrm>
            <a:off x="-1449364" y="2879027"/>
            <a:ext cx="370200" cy="370200"/>
          </a:xfrm>
          <a:prstGeom prst="rect">
            <a:avLst/>
          </a:prstGeom>
          <a:solidFill>
            <a:srgbClr val="F4AD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3" name="Google Shape;223;p20"/>
          <p:cNvSpPr/>
          <p:nvPr/>
        </p:nvSpPr>
        <p:spPr>
          <a:xfrm>
            <a:off x="-1079041" y="2879027"/>
            <a:ext cx="370200" cy="370200"/>
          </a:xfrm>
          <a:prstGeom prst="rect">
            <a:avLst/>
          </a:prstGeom>
          <a:solidFill>
            <a:srgbClr val="F3BC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4" name="Google Shape;224;p20"/>
          <p:cNvSpPr/>
          <p:nvPr/>
        </p:nvSpPr>
        <p:spPr>
          <a:xfrm>
            <a:off x="-708718" y="2879027"/>
            <a:ext cx="370200" cy="370200"/>
          </a:xfrm>
          <a:prstGeom prst="rect">
            <a:avLst/>
          </a:prstGeom>
          <a:solidFill>
            <a:srgbClr val="EDCBA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5" name="Google Shape;225;p20"/>
          <p:cNvSpPr/>
          <p:nvPr/>
        </p:nvSpPr>
        <p:spPr>
          <a:xfrm>
            <a:off x="-1449364" y="3249352"/>
            <a:ext cx="370200" cy="370200"/>
          </a:xfrm>
          <a:prstGeom prst="rect">
            <a:avLst/>
          </a:prstGeom>
          <a:solidFill>
            <a:srgbClr val="C6826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6" name="Google Shape;226;p20"/>
          <p:cNvSpPr/>
          <p:nvPr/>
        </p:nvSpPr>
        <p:spPr>
          <a:xfrm>
            <a:off x="-1079041" y="3249352"/>
            <a:ext cx="370200" cy="370200"/>
          </a:xfrm>
          <a:prstGeom prst="rect">
            <a:avLst/>
          </a:prstGeom>
          <a:solidFill>
            <a:srgbClr val="D29C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 name="Google Shape;227;p20"/>
          <p:cNvSpPr/>
          <p:nvPr/>
        </p:nvSpPr>
        <p:spPr>
          <a:xfrm>
            <a:off x="-708718" y="3249352"/>
            <a:ext cx="370200" cy="370200"/>
          </a:xfrm>
          <a:prstGeom prst="rect">
            <a:avLst/>
          </a:prstGeom>
          <a:solidFill>
            <a:srgbClr val="E8BBA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 name="Google Shape;228;p20"/>
          <p:cNvSpPr txBox="1"/>
          <p:nvPr/>
        </p:nvSpPr>
        <p:spPr>
          <a:xfrm>
            <a:off x="1553775" y="3693302"/>
            <a:ext cx="4912200" cy="978900"/>
          </a:xfrm>
          <a:prstGeom prst="rect">
            <a:avLst/>
          </a:prstGeom>
          <a:noFill/>
          <a:ln>
            <a:noFill/>
          </a:ln>
        </p:spPr>
        <p:txBody>
          <a:bodyPr anchorCtr="0" anchor="t" bIns="91425" lIns="0"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s" sz="2400">
                <a:solidFill>
                  <a:schemeClr val="lt1"/>
                </a:solidFill>
                <a:latin typeface="Helvetica Neue"/>
                <a:ea typeface="Helvetica Neue"/>
                <a:cs typeface="Helvetica Neue"/>
                <a:sym typeface="Helvetica Neue"/>
              </a:rPr>
              <a:t>VIDA</a:t>
            </a:r>
            <a:endParaRPr b="1" sz="2400">
              <a:solidFill>
                <a:schemeClr val="lt1"/>
              </a:solidFill>
              <a:latin typeface="Helvetica Neue"/>
              <a:ea typeface="Helvetica Neue"/>
              <a:cs typeface="Helvetica Neue"/>
              <a:sym typeface="Helvetica Neue"/>
            </a:endParaRPr>
          </a:p>
          <a:p>
            <a:pPr indent="0" lvl="0" marL="0" rtl="0" algn="ctr">
              <a:lnSpc>
                <a:spcPct val="115000"/>
              </a:lnSpc>
              <a:spcBef>
                <a:spcPts val="0"/>
              </a:spcBef>
              <a:spcAft>
                <a:spcPts val="0"/>
              </a:spcAft>
              <a:buClr>
                <a:schemeClr val="dk1"/>
              </a:buClr>
              <a:buSzPts val="1100"/>
              <a:buFont typeface="Arial"/>
              <a:buNone/>
            </a:pPr>
            <a:r>
              <a:rPr b="1" lang="es" sz="2400">
                <a:solidFill>
                  <a:schemeClr val="lt1"/>
                </a:solidFill>
                <a:latin typeface="Helvetica Neue"/>
                <a:ea typeface="Helvetica Neue"/>
                <a:cs typeface="Helvetica Neue"/>
                <a:sym typeface="Helvetica Neue"/>
              </a:rPr>
              <a:t>DE ESTRELLA</a:t>
            </a:r>
            <a:endParaRPr b="1" sz="2400">
              <a:solidFill>
                <a:schemeClr val="lt1"/>
              </a:solidFill>
              <a:latin typeface="Helvetica Neue"/>
              <a:ea typeface="Helvetica Neue"/>
              <a:cs typeface="Helvetica Neue"/>
              <a:sym typeface="Helvetica Neue"/>
            </a:endParaRPr>
          </a:p>
        </p:txBody>
      </p:sp>
      <p:sp>
        <p:nvSpPr>
          <p:cNvPr id="229" name="Google Shape;229;p20"/>
          <p:cNvSpPr txBox="1"/>
          <p:nvPr/>
        </p:nvSpPr>
        <p:spPr>
          <a:xfrm>
            <a:off x="3019426" y="5440458"/>
            <a:ext cx="19809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s" sz="1200">
                <a:solidFill>
                  <a:srgbClr val="B5A2CE"/>
                </a:solidFill>
                <a:latin typeface="Archivo Light"/>
                <a:ea typeface="Archivo Light"/>
                <a:cs typeface="Archivo Light"/>
                <a:sym typeface="Archivo Light"/>
              </a:rPr>
              <a:t>Conoce éstas y </a:t>
            </a:r>
            <a:endParaRPr sz="1200">
              <a:solidFill>
                <a:srgbClr val="B5A2CE"/>
              </a:solidFill>
              <a:latin typeface="Archivo Light"/>
              <a:ea typeface="Archivo Light"/>
              <a:cs typeface="Archivo Light"/>
              <a:sym typeface="Archivo Light"/>
            </a:endParaRPr>
          </a:p>
          <a:p>
            <a:pPr indent="0" lvl="0" marL="0" rtl="0" algn="ctr">
              <a:lnSpc>
                <a:spcPct val="115000"/>
              </a:lnSpc>
              <a:spcBef>
                <a:spcPts val="0"/>
              </a:spcBef>
              <a:spcAft>
                <a:spcPts val="0"/>
              </a:spcAft>
              <a:buNone/>
            </a:pPr>
            <a:r>
              <a:rPr lang="es" sz="1200">
                <a:solidFill>
                  <a:srgbClr val="B5A2CE"/>
                </a:solidFill>
                <a:latin typeface="Archivo Light"/>
                <a:ea typeface="Archivo Light"/>
                <a:cs typeface="Archivo Light"/>
                <a:sym typeface="Archivo Light"/>
              </a:rPr>
              <a:t>más actividades </a:t>
            </a:r>
            <a:endParaRPr sz="1200">
              <a:solidFill>
                <a:srgbClr val="B5A2CE"/>
              </a:solidFill>
              <a:latin typeface="Archivo Light"/>
              <a:ea typeface="Archivo Light"/>
              <a:cs typeface="Archivo Light"/>
              <a:sym typeface="Archivo Light"/>
            </a:endParaRPr>
          </a:p>
        </p:txBody>
      </p:sp>
      <p:sp>
        <p:nvSpPr>
          <p:cNvPr id="230" name="Google Shape;230;p20"/>
          <p:cNvSpPr/>
          <p:nvPr/>
        </p:nvSpPr>
        <p:spPr>
          <a:xfrm>
            <a:off x="2802675" y="4927250"/>
            <a:ext cx="2414400" cy="441900"/>
          </a:xfrm>
          <a:prstGeom prst="roundRect">
            <a:avLst>
              <a:gd fmla="val 50000" name="adj"/>
            </a:avLst>
          </a:prstGeom>
          <a:solidFill>
            <a:srgbClr val="E2D2F6"/>
          </a:solidFill>
          <a:ln cap="flat" cmpd="sng" w="9525">
            <a:solidFill>
              <a:srgbClr val="201245"/>
            </a:solidFill>
            <a:prstDash val="solid"/>
            <a:round/>
            <a:headEnd len="sm" w="sm" type="none"/>
            <a:tailEnd len="sm" w="sm" type="none"/>
          </a:ln>
        </p:spPr>
        <p:txBody>
          <a:bodyPr anchorCtr="0" anchor="ctr" bIns="91425" lIns="180000" spcFirstLastPara="1" rIns="91425" wrap="square" tIns="91425">
            <a:noAutofit/>
          </a:bodyPr>
          <a:lstStyle/>
          <a:p>
            <a:pPr indent="0" lvl="0" marL="0" rtl="0" algn="l">
              <a:spcBef>
                <a:spcPts val="0"/>
              </a:spcBef>
              <a:spcAft>
                <a:spcPts val="0"/>
              </a:spcAft>
              <a:buClr>
                <a:srgbClr val="000000"/>
              </a:buClr>
              <a:buSzPts val="1100"/>
              <a:buFont typeface="Arial"/>
              <a:buNone/>
            </a:pPr>
            <a:r>
              <a:rPr lang="es" sz="1200">
                <a:solidFill>
                  <a:srgbClr val="201245"/>
                </a:solidFill>
                <a:latin typeface="Archivo Medium"/>
                <a:ea typeface="Archivo Medium"/>
                <a:cs typeface="Archivo Medium"/>
                <a:sym typeface="Archivo Medium"/>
              </a:rPr>
              <a:t>www.universoexpansivo.org</a:t>
            </a:r>
            <a:endParaRPr sz="1200">
              <a:solidFill>
                <a:srgbClr val="201245"/>
              </a:solidFill>
              <a:latin typeface="Archivo Medium"/>
              <a:ea typeface="Archivo Medium"/>
              <a:cs typeface="Archivo Medium"/>
              <a:sym typeface="Archivo Medium"/>
            </a:endParaRPr>
          </a:p>
        </p:txBody>
      </p:sp>
      <p:pic>
        <p:nvPicPr>
          <p:cNvPr id="231" name="Google Shape;231;p20"/>
          <p:cNvPicPr preferRelativeResize="0"/>
          <p:nvPr/>
        </p:nvPicPr>
        <p:blipFill>
          <a:blip r:embed="rId3">
            <a:alphaModFix/>
          </a:blip>
          <a:stretch>
            <a:fillRect/>
          </a:stretch>
        </p:blipFill>
        <p:spPr>
          <a:xfrm>
            <a:off x="3402497" y="2125772"/>
            <a:ext cx="1114998" cy="9788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4B9A"/>
        </a:solidFill>
      </p:bgPr>
    </p:bg>
    <p:spTree>
      <p:nvGrpSpPr>
        <p:cNvPr id="235" name="Shape 235"/>
        <p:cNvGrpSpPr/>
        <p:nvPr/>
      </p:nvGrpSpPr>
      <p:grpSpPr>
        <a:xfrm>
          <a:off x="0" y="0"/>
          <a:ext cx="0" cy="0"/>
          <a:chOff x="0" y="0"/>
          <a:chExt cx="0" cy="0"/>
        </a:xfrm>
      </p:grpSpPr>
      <p:sp>
        <p:nvSpPr>
          <p:cNvPr id="236" name="Google Shape;236;p21"/>
          <p:cNvSpPr/>
          <p:nvPr/>
        </p:nvSpPr>
        <p:spPr>
          <a:xfrm>
            <a:off x="-2187225" y="286750"/>
            <a:ext cx="738000" cy="3333000"/>
          </a:xfrm>
          <a:prstGeom prst="rect">
            <a:avLst/>
          </a:prstGeom>
          <a:solidFill>
            <a:srgbClr val="2012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7" name="Google Shape;237;p21"/>
          <p:cNvSpPr/>
          <p:nvPr/>
        </p:nvSpPr>
        <p:spPr>
          <a:xfrm>
            <a:off x="-1449364" y="286750"/>
            <a:ext cx="370200" cy="370200"/>
          </a:xfrm>
          <a:prstGeom prst="rect">
            <a:avLst/>
          </a:prstGeom>
          <a:solidFill>
            <a:srgbClr val="594B9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8" name="Google Shape;238;p21"/>
          <p:cNvSpPr/>
          <p:nvPr/>
        </p:nvSpPr>
        <p:spPr>
          <a:xfrm>
            <a:off x="-1079041" y="286750"/>
            <a:ext cx="370200" cy="370200"/>
          </a:xfrm>
          <a:prstGeom prst="rect">
            <a:avLst/>
          </a:prstGeom>
          <a:solidFill>
            <a:srgbClr val="B5A2C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 name="Google Shape;239;p21"/>
          <p:cNvSpPr/>
          <p:nvPr/>
        </p:nvSpPr>
        <p:spPr>
          <a:xfrm>
            <a:off x="-708718" y="286750"/>
            <a:ext cx="370200" cy="370200"/>
          </a:xfrm>
          <a:prstGeom prst="rect">
            <a:avLst/>
          </a:prstGeom>
          <a:solidFill>
            <a:srgbClr val="E2D2F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 name="Google Shape;240;p21"/>
          <p:cNvSpPr/>
          <p:nvPr/>
        </p:nvSpPr>
        <p:spPr>
          <a:xfrm>
            <a:off x="-1449364" y="657072"/>
            <a:ext cx="370200" cy="370200"/>
          </a:xfrm>
          <a:prstGeom prst="rect">
            <a:avLst/>
          </a:prstGeom>
          <a:solidFill>
            <a:srgbClr val="3E66A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 name="Google Shape;241;p21"/>
          <p:cNvSpPr/>
          <p:nvPr/>
        </p:nvSpPr>
        <p:spPr>
          <a:xfrm>
            <a:off x="-1079041" y="657072"/>
            <a:ext cx="370200" cy="370200"/>
          </a:xfrm>
          <a:prstGeom prst="rect">
            <a:avLst/>
          </a:prstGeom>
          <a:solidFill>
            <a:srgbClr val="628D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 name="Google Shape;242;p21"/>
          <p:cNvSpPr/>
          <p:nvPr/>
        </p:nvSpPr>
        <p:spPr>
          <a:xfrm>
            <a:off x="-708718" y="657072"/>
            <a:ext cx="370200" cy="370200"/>
          </a:xfrm>
          <a:prstGeom prst="rect">
            <a:avLst/>
          </a:prstGeom>
          <a:solidFill>
            <a:srgbClr val="89ACD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 name="Google Shape;243;p21"/>
          <p:cNvSpPr/>
          <p:nvPr/>
        </p:nvSpPr>
        <p:spPr>
          <a:xfrm>
            <a:off x="-1449364" y="1027398"/>
            <a:ext cx="370200" cy="370200"/>
          </a:xfrm>
          <a:prstGeom prst="rect">
            <a:avLst/>
          </a:prstGeom>
          <a:solidFill>
            <a:srgbClr val="5EB0B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 name="Google Shape;244;p21"/>
          <p:cNvSpPr/>
          <p:nvPr/>
        </p:nvSpPr>
        <p:spPr>
          <a:xfrm>
            <a:off x="-1079041" y="1027398"/>
            <a:ext cx="370200" cy="370200"/>
          </a:xfrm>
          <a:prstGeom prst="rect">
            <a:avLst/>
          </a:prstGeom>
          <a:solidFill>
            <a:srgbClr val="78C8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 name="Google Shape;245;p21"/>
          <p:cNvSpPr/>
          <p:nvPr/>
        </p:nvSpPr>
        <p:spPr>
          <a:xfrm>
            <a:off x="-708718" y="1027398"/>
            <a:ext cx="370200" cy="370200"/>
          </a:xfrm>
          <a:prstGeom prst="rect">
            <a:avLst/>
          </a:prstGeom>
          <a:solidFill>
            <a:srgbClr val="A3D7D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6" name="Google Shape;246;p21"/>
          <p:cNvSpPr/>
          <p:nvPr/>
        </p:nvSpPr>
        <p:spPr>
          <a:xfrm>
            <a:off x="-1449364" y="1397724"/>
            <a:ext cx="370200" cy="370200"/>
          </a:xfrm>
          <a:prstGeom prst="rect">
            <a:avLst/>
          </a:prstGeom>
          <a:solidFill>
            <a:srgbClr val="058B5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7" name="Google Shape;247;p21"/>
          <p:cNvSpPr/>
          <p:nvPr/>
        </p:nvSpPr>
        <p:spPr>
          <a:xfrm>
            <a:off x="-1079041" y="1397724"/>
            <a:ext cx="370200" cy="370200"/>
          </a:xfrm>
          <a:prstGeom prst="rect">
            <a:avLst/>
          </a:prstGeom>
          <a:solidFill>
            <a:srgbClr val="3EB07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8" name="Google Shape;248;p21"/>
          <p:cNvSpPr/>
          <p:nvPr/>
        </p:nvSpPr>
        <p:spPr>
          <a:xfrm>
            <a:off x="-708718" y="1397724"/>
            <a:ext cx="370200" cy="370200"/>
          </a:xfrm>
          <a:prstGeom prst="rect">
            <a:avLst/>
          </a:prstGeom>
          <a:solidFill>
            <a:srgbClr val="8CCAA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9" name="Google Shape;249;p21"/>
          <p:cNvSpPr/>
          <p:nvPr/>
        </p:nvSpPr>
        <p:spPr>
          <a:xfrm>
            <a:off x="-1449364" y="1768050"/>
            <a:ext cx="370200" cy="370200"/>
          </a:xfrm>
          <a:prstGeom prst="rect">
            <a:avLst/>
          </a:prstGeom>
          <a:solidFill>
            <a:srgbClr val="73122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 name="Google Shape;250;p21"/>
          <p:cNvSpPr/>
          <p:nvPr/>
        </p:nvSpPr>
        <p:spPr>
          <a:xfrm>
            <a:off x="-1079041" y="1768050"/>
            <a:ext cx="370200" cy="370200"/>
          </a:xfrm>
          <a:prstGeom prst="rect">
            <a:avLst/>
          </a:prstGeom>
          <a:solidFill>
            <a:srgbClr val="AB395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21"/>
          <p:cNvSpPr/>
          <p:nvPr/>
        </p:nvSpPr>
        <p:spPr>
          <a:xfrm>
            <a:off x="-708718" y="1768050"/>
            <a:ext cx="370200" cy="370200"/>
          </a:xfrm>
          <a:prstGeom prst="rect">
            <a:avLst/>
          </a:prstGeom>
          <a:solidFill>
            <a:srgbClr val="D36C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21"/>
          <p:cNvSpPr/>
          <p:nvPr/>
        </p:nvSpPr>
        <p:spPr>
          <a:xfrm>
            <a:off x="-1449364" y="2138375"/>
            <a:ext cx="370200" cy="370200"/>
          </a:xfrm>
          <a:prstGeom prst="rect">
            <a:avLst/>
          </a:prstGeom>
          <a:solidFill>
            <a:srgbClr val="B72D2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21"/>
          <p:cNvSpPr/>
          <p:nvPr/>
        </p:nvSpPr>
        <p:spPr>
          <a:xfrm>
            <a:off x="-1079041" y="2138375"/>
            <a:ext cx="370200" cy="370200"/>
          </a:xfrm>
          <a:prstGeom prst="rect">
            <a:avLst/>
          </a:prstGeom>
          <a:solidFill>
            <a:srgbClr val="CD3B2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p21"/>
          <p:cNvSpPr/>
          <p:nvPr/>
        </p:nvSpPr>
        <p:spPr>
          <a:xfrm>
            <a:off x="-708718" y="2138375"/>
            <a:ext cx="370200" cy="370200"/>
          </a:xfrm>
          <a:prstGeom prst="rect">
            <a:avLst/>
          </a:prstGeom>
          <a:solidFill>
            <a:srgbClr val="E8563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 name="Google Shape;255;p21"/>
          <p:cNvSpPr/>
          <p:nvPr/>
        </p:nvSpPr>
        <p:spPr>
          <a:xfrm>
            <a:off x="-1449364" y="2508701"/>
            <a:ext cx="370200" cy="370200"/>
          </a:xfrm>
          <a:prstGeom prst="rect">
            <a:avLst/>
          </a:prstGeom>
          <a:solidFill>
            <a:srgbClr val="EE762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 name="Google Shape;256;p21"/>
          <p:cNvSpPr/>
          <p:nvPr/>
        </p:nvSpPr>
        <p:spPr>
          <a:xfrm>
            <a:off x="-1079041" y="2508701"/>
            <a:ext cx="370200" cy="370200"/>
          </a:xfrm>
          <a:prstGeom prst="rect">
            <a:avLst/>
          </a:prstGeom>
          <a:solidFill>
            <a:srgbClr val="EE9E6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 name="Google Shape;257;p21"/>
          <p:cNvSpPr/>
          <p:nvPr/>
        </p:nvSpPr>
        <p:spPr>
          <a:xfrm>
            <a:off x="-708718" y="2508701"/>
            <a:ext cx="370200" cy="370200"/>
          </a:xfrm>
          <a:prstGeom prst="rect">
            <a:avLst/>
          </a:prstGeom>
          <a:solidFill>
            <a:srgbClr val="F9BF9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21"/>
          <p:cNvSpPr/>
          <p:nvPr/>
        </p:nvSpPr>
        <p:spPr>
          <a:xfrm>
            <a:off x="-1449364" y="2879027"/>
            <a:ext cx="370200" cy="370200"/>
          </a:xfrm>
          <a:prstGeom prst="rect">
            <a:avLst/>
          </a:prstGeom>
          <a:solidFill>
            <a:srgbClr val="F4AD4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 name="Google Shape;259;p21"/>
          <p:cNvSpPr/>
          <p:nvPr/>
        </p:nvSpPr>
        <p:spPr>
          <a:xfrm>
            <a:off x="-1079041" y="2879027"/>
            <a:ext cx="370200" cy="370200"/>
          </a:xfrm>
          <a:prstGeom prst="rect">
            <a:avLst/>
          </a:prstGeom>
          <a:solidFill>
            <a:srgbClr val="F3BC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0" name="Google Shape;260;p21"/>
          <p:cNvSpPr/>
          <p:nvPr/>
        </p:nvSpPr>
        <p:spPr>
          <a:xfrm>
            <a:off x="-708718" y="2879027"/>
            <a:ext cx="370200" cy="370200"/>
          </a:xfrm>
          <a:prstGeom prst="rect">
            <a:avLst/>
          </a:prstGeom>
          <a:solidFill>
            <a:srgbClr val="EDCBA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 name="Google Shape;261;p21"/>
          <p:cNvSpPr/>
          <p:nvPr/>
        </p:nvSpPr>
        <p:spPr>
          <a:xfrm>
            <a:off x="-1449364" y="3249352"/>
            <a:ext cx="370200" cy="370200"/>
          </a:xfrm>
          <a:prstGeom prst="rect">
            <a:avLst/>
          </a:prstGeom>
          <a:solidFill>
            <a:srgbClr val="C6826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 name="Google Shape;262;p21"/>
          <p:cNvSpPr/>
          <p:nvPr/>
        </p:nvSpPr>
        <p:spPr>
          <a:xfrm>
            <a:off x="-1079041" y="3249352"/>
            <a:ext cx="370200" cy="370200"/>
          </a:xfrm>
          <a:prstGeom prst="rect">
            <a:avLst/>
          </a:prstGeom>
          <a:solidFill>
            <a:srgbClr val="D29C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3" name="Google Shape;263;p21"/>
          <p:cNvSpPr/>
          <p:nvPr/>
        </p:nvSpPr>
        <p:spPr>
          <a:xfrm>
            <a:off x="-708718" y="3249352"/>
            <a:ext cx="370200" cy="370200"/>
          </a:xfrm>
          <a:prstGeom prst="rect">
            <a:avLst/>
          </a:prstGeom>
          <a:solidFill>
            <a:srgbClr val="E8BBA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64" name="Google Shape;264;p21"/>
          <p:cNvPicPr preferRelativeResize="0"/>
          <p:nvPr/>
        </p:nvPicPr>
        <p:blipFill>
          <a:blip r:embed="rId3">
            <a:alphaModFix/>
          </a:blip>
          <a:stretch>
            <a:fillRect/>
          </a:stretch>
        </p:blipFill>
        <p:spPr>
          <a:xfrm>
            <a:off x="954424" y="609600"/>
            <a:ext cx="5651776" cy="8175000"/>
          </a:xfrm>
          <a:prstGeom prst="rect">
            <a:avLst/>
          </a:prstGeom>
          <a:noFill/>
          <a:ln>
            <a:noFill/>
          </a:ln>
        </p:spPr>
      </p:pic>
      <p:pic>
        <p:nvPicPr>
          <p:cNvPr id="265" name="Google Shape;265;p21"/>
          <p:cNvPicPr preferRelativeResize="0"/>
          <p:nvPr/>
        </p:nvPicPr>
        <p:blipFill>
          <a:blip r:embed="rId4">
            <a:alphaModFix/>
          </a:blip>
          <a:stretch>
            <a:fillRect/>
          </a:stretch>
        </p:blipFill>
        <p:spPr>
          <a:xfrm>
            <a:off x="3209238" y="891032"/>
            <a:ext cx="1501517" cy="1318226"/>
          </a:xfrm>
          <a:prstGeom prst="rect">
            <a:avLst/>
          </a:prstGeom>
          <a:noFill/>
          <a:ln>
            <a:noFill/>
          </a:ln>
        </p:spPr>
      </p:pic>
      <p:sp>
        <p:nvSpPr>
          <p:cNvPr id="266" name="Google Shape;266;p21"/>
          <p:cNvSpPr txBox="1"/>
          <p:nvPr/>
        </p:nvSpPr>
        <p:spPr>
          <a:xfrm>
            <a:off x="907650" y="2660676"/>
            <a:ext cx="6112200" cy="196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6000">
                <a:solidFill>
                  <a:srgbClr val="F4AD4B"/>
                </a:solidFill>
                <a:latin typeface="Helvetica Neue Light"/>
                <a:ea typeface="Helvetica Neue Light"/>
                <a:cs typeface="Helvetica Neue Light"/>
                <a:sym typeface="Helvetica Neue Light"/>
              </a:rPr>
              <a:t>Juego</a:t>
            </a:r>
            <a:endParaRPr sz="6000">
              <a:solidFill>
                <a:srgbClr val="F4AD4B"/>
              </a:solidFill>
              <a:latin typeface="Helvetica Neue Light"/>
              <a:ea typeface="Helvetica Neue Light"/>
              <a:cs typeface="Helvetica Neue Light"/>
              <a:sym typeface="Helvetica Neue Light"/>
            </a:endParaRPr>
          </a:p>
          <a:p>
            <a:pPr indent="0" lvl="0" marL="0" rtl="0" algn="ctr">
              <a:spcBef>
                <a:spcPts val="0"/>
              </a:spcBef>
              <a:spcAft>
                <a:spcPts val="0"/>
              </a:spcAft>
              <a:buNone/>
            </a:pPr>
            <a:r>
              <a:rPr b="1" lang="es" sz="6000">
                <a:solidFill>
                  <a:srgbClr val="F4AD4B"/>
                </a:solidFill>
                <a:latin typeface="Helvetica Neue"/>
                <a:ea typeface="Helvetica Neue"/>
                <a:cs typeface="Helvetica Neue"/>
                <a:sym typeface="Helvetica Neue"/>
              </a:rPr>
              <a:t>Vida </a:t>
            </a:r>
            <a:r>
              <a:rPr b="1" lang="es" sz="6000">
                <a:solidFill>
                  <a:srgbClr val="F4AD4B"/>
                </a:solidFill>
                <a:latin typeface="Helvetica Neue"/>
                <a:ea typeface="Helvetica Neue"/>
                <a:cs typeface="Helvetica Neue"/>
                <a:sym typeface="Helvetica Neue"/>
              </a:rPr>
              <a:t>de estrella</a:t>
            </a:r>
            <a:endParaRPr b="1" sz="6000">
              <a:solidFill>
                <a:srgbClr val="F4AD4B"/>
              </a:solidFill>
              <a:latin typeface="Helvetica Neue"/>
              <a:ea typeface="Helvetica Neue"/>
              <a:cs typeface="Helvetica Neue"/>
              <a:sym typeface="Helvetica Neue"/>
            </a:endParaRPr>
          </a:p>
        </p:txBody>
      </p:sp>
      <p:sp>
        <p:nvSpPr>
          <p:cNvPr id="267" name="Google Shape;267;p21"/>
          <p:cNvSpPr txBox="1"/>
          <p:nvPr/>
        </p:nvSpPr>
        <p:spPr>
          <a:xfrm>
            <a:off x="1321050" y="4627800"/>
            <a:ext cx="5285400" cy="37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700">
                <a:solidFill>
                  <a:srgbClr val="FFFFFF"/>
                </a:solidFill>
                <a:latin typeface="Archivo Light"/>
                <a:ea typeface="Archivo Light"/>
                <a:cs typeface="Archivo Light"/>
                <a:sym typeface="Archivo Light"/>
              </a:rPr>
              <a:t>DIVERSIFICANDO LA EXPERIENCIA EN EL AULA</a:t>
            </a:r>
            <a:endParaRPr sz="1700">
              <a:solidFill>
                <a:srgbClr val="FFFFFF"/>
              </a:solidFill>
              <a:latin typeface="Archivo Light"/>
              <a:ea typeface="Archivo Light"/>
              <a:cs typeface="Archivo Light"/>
              <a:sym typeface="Archivo Light"/>
            </a:endParaRPr>
          </a:p>
        </p:txBody>
      </p:sp>
      <p:sp>
        <p:nvSpPr>
          <p:cNvPr id="268" name="Google Shape;268;p21"/>
          <p:cNvSpPr/>
          <p:nvPr/>
        </p:nvSpPr>
        <p:spPr>
          <a:xfrm>
            <a:off x="2685000" y="9104700"/>
            <a:ext cx="2557500" cy="370200"/>
          </a:xfrm>
          <a:prstGeom prst="roundRect">
            <a:avLst>
              <a:gd fmla="val 50000" name="adj"/>
            </a:avLst>
          </a:prstGeom>
          <a:solidFill>
            <a:srgbClr val="E2D2F6"/>
          </a:solidFill>
          <a:ln>
            <a:noFill/>
          </a:ln>
        </p:spPr>
        <p:txBody>
          <a:bodyPr anchorCtr="0" anchor="ctr" bIns="91425" lIns="180000" spcFirstLastPara="1" rIns="91425" wrap="square" tIns="91425">
            <a:noAutofit/>
          </a:bodyPr>
          <a:lstStyle/>
          <a:p>
            <a:pPr indent="0" lvl="0" marL="0" rtl="0" algn="ctr">
              <a:spcBef>
                <a:spcPts val="0"/>
              </a:spcBef>
              <a:spcAft>
                <a:spcPts val="0"/>
              </a:spcAft>
              <a:buClr>
                <a:srgbClr val="000000"/>
              </a:buClr>
              <a:buSzPts val="1100"/>
              <a:buFont typeface="Arial"/>
              <a:buNone/>
            </a:pPr>
            <a:r>
              <a:rPr b="1" lang="es" sz="1000">
                <a:solidFill>
                  <a:srgbClr val="201245"/>
                </a:solidFill>
                <a:latin typeface="Helvetica Neue"/>
                <a:ea typeface="Helvetica Neue"/>
                <a:cs typeface="Helvetica Neue"/>
                <a:sym typeface="Helvetica Neue"/>
              </a:rPr>
              <a:t>WWW.UNIVERSOEXPANSIVO.ORG</a:t>
            </a:r>
            <a:endParaRPr b="1" sz="1000">
              <a:solidFill>
                <a:srgbClr val="201245"/>
              </a:solidFill>
              <a:latin typeface="Helvetica Neue"/>
              <a:ea typeface="Helvetica Neue"/>
              <a:cs typeface="Helvetica Neue"/>
              <a:sym typeface="Helvetica Neue"/>
            </a:endParaRPr>
          </a:p>
        </p:txBody>
      </p:sp>
      <p:pic>
        <p:nvPicPr>
          <p:cNvPr id="269" name="Google Shape;269;p21"/>
          <p:cNvPicPr preferRelativeResize="0"/>
          <p:nvPr/>
        </p:nvPicPr>
        <p:blipFill>
          <a:blip r:embed="rId5">
            <a:alphaModFix/>
          </a:blip>
          <a:stretch>
            <a:fillRect/>
          </a:stretch>
        </p:blipFill>
        <p:spPr>
          <a:xfrm>
            <a:off x="2501559" y="6752568"/>
            <a:ext cx="697724" cy="697721"/>
          </a:xfrm>
          <a:prstGeom prst="rect">
            <a:avLst/>
          </a:prstGeom>
          <a:noFill/>
          <a:ln>
            <a:noFill/>
          </a:ln>
        </p:spPr>
      </p:pic>
      <p:pic>
        <p:nvPicPr>
          <p:cNvPr id="270" name="Google Shape;270;p21"/>
          <p:cNvPicPr preferRelativeResize="0"/>
          <p:nvPr/>
        </p:nvPicPr>
        <p:blipFill>
          <a:blip r:embed="rId6">
            <a:alphaModFix/>
          </a:blip>
          <a:stretch>
            <a:fillRect/>
          </a:stretch>
        </p:blipFill>
        <p:spPr>
          <a:xfrm>
            <a:off x="3544333" y="5905863"/>
            <a:ext cx="837621" cy="837617"/>
          </a:xfrm>
          <a:prstGeom prst="rect">
            <a:avLst/>
          </a:prstGeom>
          <a:noFill/>
          <a:ln>
            <a:noFill/>
          </a:ln>
        </p:spPr>
      </p:pic>
      <p:pic>
        <p:nvPicPr>
          <p:cNvPr id="271" name="Google Shape;271;p21"/>
          <p:cNvPicPr preferRelativeResize="0"/>
          <p:nvPr/>
        </p:nvPicPr>
        <p:blipFill rotWithShape="1">
          <a:blip r:embed="rId7">
            <a:alphaModFix/>
          </a:blip>
          <a:srcRect b="0" l="0" r="0" t="0"/>
          <a:stretch/>
        </p:blipFill>
        <p:spPr>
          <a:xfrm>
            <a:off x="3925896" y="7104151"/>
            <a:ext cx="1133163" cy="11331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